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28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02" r:id="rId17"/>
    <p:sldId id="303" r:id="rId18"/>
    <p:sldId id="312" r:id="rId19"/>
    <p:sldId id="308" r:id="rId20"/>
    <p:sldId id="305" r:id="rId21"/>
    <p:sldId id="306" r:id="rId22"/>
    <p:sldId id="313" r:id="rId23"/>
    <p:sldId id="314" r:id="rId24"/>
    <p:sldId id="307" r:id="rId25"/>
    <p:sldId id="326" r:id="rId26"/>
    <p:sldId id="315" r:id="rId27"/>
    <p:sldId id="304" r:id="rId28"/>
    <p:sldId id="327" r:id="rId29"/>
    <p:sldId id="309" r:id="rId30"/>
    <p:sldId id="310" r:id="rId31"/>
    <p:sldId id="317" r:id="rId32"/>
    <p:sldId id="318" r:id="rId33"/>
    <p:sldId id="316" r:id="rId34"/>
    <p:sldId id="319" r:id="rId35"/>
    <p:sldId id="311" r:id="rId36"/>
    <p:sldId id="298" r:id="rId37"/>
    <p:sldId id="320" r:id="rId38"/>
    <p:sldId id="323" r:id="rId39"/>
    <p:sldId id="324" r:id="rId40"/>
    <p:sldId id="325" r:id="rId41"/>
    <p:sldId id="321" r:id="rId42"/>
    <p:sldId id="297" r:id="rId43"/>
    <p:sldId id="258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6" autoAdjust="0"/>
    <p:restoredTop sz="82898" autoAdjust="0"/>
  </p:normalViewPr>
  <p:slideViewPr>
    <p:cSldViewPr snapToGrid="0" snapToObjects="1" showGuides="1">
      <p:cViewPr varScale="1">
        <p:scale>
          <a:sx n="88" d="100"/>
          <a:sy n="88" d="100"/>
        </p:scale>
        <p:origin x="856" y="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6B2F8-E390-BD4F-9ACD-789C35D23CE3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0A0C1-BF67-B440-B7AD-B68AAB032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4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F8F81-D7B9-424E-B993-6D09B3871A4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067B3-3AE6-DD4A-9E3D-C999AB397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4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9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1743789"/>
            <a:ext cx="6179344" cy="678021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FF6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" y="2571750"/>
            <a:ext cx="6179344" cy="434975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rgbClr val="99CC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4767263"/>
            <a:ext cx="1367315" cy="273844"/>
          </a:xfrm>
        </p:spPr>
        <p:txBody>
          <a:bodyPr/>
          <a:lstStyle/>
          <a:p>
            <a:fld id="{63A9D870-3F93-4B8A-8AC9-9D3B4FB155C2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8557" y="4767263"/>
            <a:ext cx="6139587" cy="273844"/>
          </a:xfrm>
        </p:spPr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2444" y="4767263"/>
            <a:ext cx="564356" cy="273844"/>
          </a:xfrm>
        </p:spPr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6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6" y="0"/>
            <a:ext cx="6885520" cy="64405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2" y="3305176"/>
            <a:ext cx="8458199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2180035"/>
            <a:ext cx="8458199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2913" y="4767263"/>
            <a:ext cx="1203007" cy="273844"/>
          </a:xfrm>
        </p:spPr>
        <p:txBody>
          <a:bodyPr/>
          <a:lstStyle/>
          <a:p>
            <a:fld id="{95690783-B5B6-43F6-9D05-1F8793B02117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606" y="900113"/>
            <a:ext cx="4217194" cy="37719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252912" cy="37719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B3E9-7592-48AC-A218-7AC85EB51A08}" type="datetime1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4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2" y="55784"/>
            <a:ext cx="7100888" cy="5406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1" y="858441"/>
            <a:ext cx="4271963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161" y="1338261"/>
            <a:ext cx="4271963" cy="3276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00575" y="845344"/>
            <a:ext cx="4300537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00575" y="1325165"/>
            <a:ext cx="4300537" cy="32896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57163" y="4767263"/>
            <a:ext cx="1488758" cy="273844"/>
          </a:xfrm>
        </p:spPr>
        <p:txBody>
          <a:bodyPr/>
          <a:lstStyle/>
          <a:p>
            <a:fld id="{89809214-B0AA-40EF-B713-56DABC867509}" type="datetime1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E15-6A1B-4F98-93CA-BDA6731742CD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06" y="0"/>
            <a:ext cx="6885519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05" y="850106"/>
            <a:ext cx="8622507" cy="374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605" y="4767263"/>
            <a:ext cx="136731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6789B-5D05-4E47-B9C1-C0FFAEB67DE3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4506" y="4767263"/>
            <a:ext cx="63722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1743789"/>
            <a:ext cx="5256893" cy="678021"/>
          </a:xfrm>
        </p:spPr>
        <p:txBody>
          <a:bodyPr/>
          <a:lstStyle/>
          <a:p>
            <a:r>
              <a:rPr lang="en-US" dirty="0"/>
              <a:t>Front-End Essentials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" y="2571750"/>
            <a:ext cx="5206093" cy="434975"/>
          </a:xfrm>
        </p:spPr>
        <p:txBody>
          <a:bodyPr/>
          <a:lstStyle/>
          <a:p>
            <a:r>
              <a:rPr lang="en-AU" dirty="0" smtClean="0">
                <a:solidFill>
                  <a:srgbClr val="00B050"/>
                </a:solidFill>
              </a:rPr>
              <a:t>Session 1: </a:t>
            </a:r>
            <a:r>
              <a:rPr lang="en-AU" dirty="0" smtClean="0">
                <a:solidFill>
                  <a:srgbClr val="00B050"/>
                </a:solidFill>
              </a:rPr>
              <a:t>CSS </a:t>
            </a:r>
            <a:r>
              <a:rPr lang="en-AU" dirty="0">
                <a:solidFill>
                  <a:srgbClr val="00B050"/>
                </a:solidFill>
              </a:rPr>
              <a:t>Position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3" y="745077"/>
            <a:ext cx="3684433" cy="19947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26067" y="707773"/>
            <a:ext cx="4775045" cy="25699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"slideshow"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vi-VN" sz="700" dirty="0">
                <a:solidFill>
                  <a:srgbClr val="6A9955"/>
                </a:solidFill>
                <a:latin typeface="Consolas" panose="020B0609020204030204" pitchFamily="49" charset="0"/>
              </a:rPr>
              <a:t>&lt;!-- vùng chưa Ảnh ---&gt;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"main-pic"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"./images/img-slide.png"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"U23 Viet Nam"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vi-VN" sz="700" dirty="0">
                <a:solidFill>
                  <a:srgbClr val="6A9955"/>
                </a:solidFill>
                <a:latin typeface="Consolas" panose="020B0609020204030204" pitchFamily="49" charset="0"/>
              </a:rPr>
              <a:t>&lt;!-- vùng Caption chứa nội dung bên trong Slide --&gt;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"content"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The Vietnam national under-22, under-23 football team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The Vietnam national under-22, under-23, and Olympic football team represents Vietnam in international football tournaments at the under-22 and under-23 age level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vi-VN" sz="700" dirty="0">
                <a:solidFill>
                  <a:srgbClr val="6A9955"/>
                </a:solidFill>
                <a:latin typeface="Consolas" panose="020B0609020204030204" pitchFamily="49" charset="0"/>
              </a:rPr>
              <a:t>&lt;!-- Các nút tiến - lùi --&gt;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"next"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Next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vi-VN" sz="700" dirty="0">
                <a:solidFill>
                  <a:srgbClr val="CE9178"/>
                </a:solidFill>
                <a:latin typeface="Consolas" panose="020B0609020204030204" pitchFamily="49" charset="0"/>
              </a:rPr>
              <a:t>"prev"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Prev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vi-VN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603" y="2987693"/>
            <a:ext cx="2841681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.slideshow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900px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480px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.slideshow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.main-pic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700" dirty="0" err="1">
                <a:solidFill>
                  <a:srgbClr val="D7BA7D"/>
                </a:solidFill>
                <a:latin typeface="Consolas" panose="020B0609020204030204" pitchFamily="49" charset="0"/>
              </a:rPr>
              <a:t>img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.slideshow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.main-pic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a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.slideshow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.content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a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text-decoration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black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.slideshow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.content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80%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bottom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1rem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7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51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153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51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02382" y="3237655"/>
            <a:ext cx="272010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.content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h2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0.5rem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.slideshow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800" dirty="0" err="1">
                <a:solidFill>
                  <a:srgbClr val="D7BA7D"/>
                </a:solidFill>
                <a:latin typeface="Consolas" panose="020B0609020204030204" pitchFamily="49" charset="0"/>
              </a:rPr>
              <a:t>ul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list-style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.slideshow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800" dirty="0" err="1">
                <a:solidFill>
                  <a:srgbClr val="D7BA7D"/>
                </a:solidFill>
                <a:latin typeface="Consolas" panose="020B0609020204030204" pitchFamily="49" charset="0"/>
              </a:rPr>
              <a:t>ul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a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51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153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51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0.3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text-indent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-9999px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4255" y="3203137"/>
            <a:ext cx="3156857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.slideshow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 err="1">
                <a:solidFill>
                  <a:srgbClr val="D7BA7D"/>
                </a:solidFill>
                <a:latin typeface="Consolas" panose="020B0609020204030204" pitchFamily="49" charset="0"/>
              </a:rPr>
              <a:t>ul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 err="1">
                <a:solidFill>
                  <a:srgbClr val="D7BA7D"/>
                </a:solidFill>
                <a:latin typeface="Consolas" panose="020B0609020204030204" pitchFamily="49" charset="0"/>
              </a:rPr>
              <a:t>a.next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54%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1rem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background-image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url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'../images/next.png'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background-repeat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no-repeat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background-size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45px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 err="1">
                <a:solidFill>
                  <a:srgbClr val="B5CEA8"/>
                </a:solidFill>
                <a:latin typeface="Consolas" panose="020B0609020204030204" pitchFamily="49" charset="0"/>
              </a:rPr>
              <a:t>45px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.slideshow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 err="1">
                <a:solidFill>
                  <a:srgbClr val="D7BA7D"/>
                </a:solidFill>
                <a:latin typeface="Consolas" panose="020B0609020204030204" pitchFamily="49" charset="0"/>
              </a:rPr>
              <a:t>ul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 err="1">
                <a:solidFill>
                  <a:srgbClr val="D7BA7D"/>
                </a:solidFill>
                <a:latin typeface="Consolas" panose="020B0609020204030204" pitchFamily="49" charset="0"/>
              </a:rPr>
              <a:t>a.prev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65%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1rem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1.6rem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background-image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url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'../images/prev.png'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background-repeat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no-repeat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background-size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700" dirty="0" err="1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941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Z-Index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618" y="850106"/>
            <a:ext cx="3950494" cy="374451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thứ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tự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vùng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chồng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lấn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lên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nhau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cùng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một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vị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trí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Vùng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z-index </a:t>
            </a:r>
            <a:r>
              <a:rPr lang="en-US" dirty="0" err="1" smtClean="0">
                <a:solidFill>
                  <a:srgbClr val="FF0000"/>
                </a:solidFill>
              </a:rPr>
              <a:t>cao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hơn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nằm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trên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cùng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có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tác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dụng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sử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dụng</a:t>
            </a:r>
            <a:r>
              <a:rPr lang="en-US" dirty="0" smtClean="0">
                <a:solidFill>
                  <a:srgbClr val="FF0000"/>
                </a:solidFill>
              </a:rPr>
              <a:t> position</a:t>
            </a:r>
            <a:r>
              <a:rPr lang="en-US" dirty="0"/>
              <a:t>: </a:t>
            </a:r>
            <a:r>
              <a:rPr lang="en-US" dirty="0" smtClean="0">
                <a:solidFill>
                  <a:srgbClr val="00B050"/>
                </a:solidFill>
              </a:rPr>
              <a:t>absolute, </a:t>
            </a:r>
            <a:r>
              <a:rPr lang="en-US" dirty="0">
                <a:solidFill>
                  <a:srgbClr val="00B050"/>
                </a:solidFill>
              </a:rPr>
              <a:t>relative, </a:t>
            </a:r>
            <a:r>
              <a:rPr lang="en-US" dirty="0" smtClean="0">
                <a:solidFill>
                  <a:srgbClr val="00B050"/>
                </a:solidFill>
              </a:rPr>
              <a:t>fixed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hoặc</a:t>
            </a:r>
            <a:r>
              <a:rPr lang="en-US" dirty="0" smtClean="0">
                <a:solidFill>
                  <a:srgbClr val="00B050"/>
                </a:solidFill>
              </a:rPr>
              <a:t> sticky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http://zlatanblog.com/wp-content/uploads/2012/03/h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5" y="816697"/>
            <a:ext cx="4470004" cy="278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3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9" y="850106"/>
            <a:ext cx="8301037" cy="3791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27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" y="1066180"/>
            <a:ext cx="865438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66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850106"/>
            <a:ext cx="3805702" cy="3744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79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1743789"/>
            <a:ext cx="5256893" cy="678021"/>
          </a:xfrm>
        </p:spPr>
        <p:txBody>
          <a:bodyPr/>
          <a:lstStyle/>
          <a:p>
            <a:r>
              <a:rPr lang="en-US" dirty="0"/>
              <a:t>Front-End Essentials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" y="2571750"/>
            <a:ext cx="5206093" cy="434975"/>
          </a:xfrm>
        </p:spPr>
        <p:txBody>
          <a:bodyPr/>
          <a:lstStyle/>
          <a:p>
            <a:r>
              <a:rPr lang="en-AU" dirty="0" smtClean="0">
                <a:solidFill>
                  <a:srgbClr val="00B050"/>
                </a:solidFill>
              </a:rPr>
              <a:t>Session 2: </a:t>
            </a:r>
            <a:r>
              <a:rPr lang="en-AU" dirty="0" smtClean="0">
                <a:solidFill>
                  <a:srgbClr val="00B050"/>
                </a:solidFill>
              </a:rPr>
              <a:t>CSS </a:t>
            </a:r>
            <a:r>
              <a:rPr lang="en-AU" dirty="0" smtClean="0">
                <a:solidFill>
                  <a:srgbClr val="00B050"/>
                </a:solidFill>
              </a:rPr>
              <a:t>Animation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Tạo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hiệu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ứng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HTML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không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cần</a:t>
            </a:r>
            <a:r>
              <a:rPr lang="en-US" dirty="0" smtClean="0">
                <a:solidFill>
                  <a:srgbClr val="FF0000"/>
                </a:solidFill>
              </a:rPr>
              <a:t> JavaScript hay Flash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hầu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tất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trình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duyệt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19" y="2176119"/>
            <a:ext cx="7050405" cy="22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,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dáng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Thẻ</a:t>
            </a:r>
            <a:r>
              <a:rPr lang="en-US" dirty="0" smtClean="0"/>
              <a:t>,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thẻ</a:t>
            </a:r>
            <a:r>
              <a:rPr lang="en-US" dirty="0" smtClean="0"/>
              <a:t>)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endParaRPr lang="en-US" dirty="0" smtClean="0"/>
          </a:p>
          <a:p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CSS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Thẻ</a:t>
            </a:r>
            <a:r>
              <a:rPr lang="en-US" dirty="0"/>
              <a:t>,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CSS Animation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,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cần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CSS </a:t>
            </a:r>
            <a:r>
              <a:rPr lang="en-US" dirty="0"/>
              <a:t>Transforms</a:t>
            </a:r>
          </a:p>
          <a:p>
            <a:pPr lvl="1"/>
            <a:r>
              <a:rPr lang="en-US" dirty="0" smtClean="0"/>
              <a:t>CSS </a:t>
            </a:r>
            <a:r>
              <a:rPr lang="en-US" dirty="0"/>
              <a:t>Transitions</a:t>
            </a:r>
          </a:p>
          <a:p>
            <a:pPr lvl="1"/>
            <a:r>
              <a:rPr lang="en-US" dirty="0" err="1" smtClean="0"/>
              <a:t>Keyframes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7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Animation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2" descr="CSS Animations and Transitions Flow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4" y="787081"/>
            <a:ext cx="7463157" cy="373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8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</a:t>
            </a:r>
            <a:r>
              <a:rPr lang="en-US" dirty="0" smtClean="0">
                <a:solidFill>
                  <a:srgbClr val="FFFF00"/>
                </a:solidFill>
              </a:rPr>
              <a:t>Transitions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CSS Transition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mượt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mại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04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CSS Transition: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Transition-property</a:t>
            </a:r>
            <a:r>
              <a:rPr lang="en-US" dirty="0" smtClean="0"/>
              <a:t> (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buộc</a:t>
            </a:r>
            <a:r>
              <a:rPr lang="en-US" dirty="0" smtClean="0"/>
              <a:t>)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dirty="0" err="1" smtClean="0">
                <a:sym typeface="Wingdings" panose="05000000000000000000" pitchFamily="2" charset="2"/>
              </a:rPr>
              <a:t>ác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định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các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thuộc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tính</a:t>
            </a:r>
            <a:r>
              <a:rPr lang="en-US" dirty="0" smtClean="0">
                <a:sym typeface="Wingdings" panose="05000000000000000000" pitchFamily="2" charset="2"/>
              </a:rPr>
              <a:t> CSS </a:t>
            </a:r>
            <a:r>
              <a:rPr lang="en-US" dirty="0" err="1" smtClean="0">
                <a:sym typeface="Wingdings" panose="05000000000000000000" pitchFamily="2" charset="2"/>
              </a:rPr>
              <a:t>của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phần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tử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sẽ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được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thay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đổi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Transition-duration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Bắt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buộc</a:t>
            </a:r>
            <a:r>
              <a:rPr lang="en-US" dirty="0" smtClean="0">
                <a:sym typeface="Wingdings" panose="05000000000000000000" pitchFamily="2" charset="2"/>
              </a:rPr>
              <a:t>)  </a:t>
            </a:r>
            <a:r>
              <a:rPr lang="en-US" dirty="0" err="1" smtClean="0">
                <a:sym typeface="Wingdings" panose="05000000000000000000" pitchFamily="2" charset="2"/>
              </a:rPr>
              <a:t>Xác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định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thời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gian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hoàn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thành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sự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thay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đổi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bằng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giây</a:t>
            </a:r>
            <a:r>
              <a:rPr lang="en-US" dirty="0" smtClean="0">
                <a:sym typeface="Wingdings" panose="05000000000000000000" pitchFamily="2" charset="2"/>
              </a:rPr>
              <a:t> (s) </a:t>
            </a:r>
            <a:r>
              <a:rPr lang="en-US" dirty="0" err="1" smtClean="0">
                <a:sym typeface="Wingdings" panose="05000000000000000000" pitchFamily="2" charset="2"/>
              </a:rPr>
              <a:t>hoặc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giây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ms</a:t>
            </a:r>
            <a:r>
              <a:rPr lang="en-US" dirty="0" smtClean="0">
                <a:sym typeface="Wingdings" panose="05000000000000000000" pitchFamily="2" charset="2"/>
              </a:rPr>
              <a:t>))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Transition-timing-function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Xác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định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tốc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độ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để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hoàn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thành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chuyển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đổi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theo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một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dạng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hình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học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đó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ease, linear, ease-in, ease-out, cubic-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bezier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, …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Transition-delay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xác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định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độ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trễ</a:t>
            </a:r>
            <a:r>
              <a:rPr lang="en-US" dirty="0" smtClean="0">
                <a:sym typeface="Wingdings" panose="05000000000000000000" pitchFamily="2" charset="2"/>
              </a:rPr>
              <a:t> (s </a:t>
            </a:r>
            <a:r>
              <a:rPr lang="en-US" dirty="0" err="1" smtClean="0">
                <a:sym typeface="Wingdings" panose="05000000000000000000" pitchFamily="2" charset="2"/>
              </a:rPr>
              <a:t>hoặc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ms</a:t>
            </a:r>
            <a:r>
              <a:rPr lang="en-US" dirty="0" smtClean="0">
                <a:sym typeface="Wingdings" panose="05000000000000000000" pitchFamily="2" charset="2"/>
              </a:rPr>
              <a:t>) </a:t>
            </a:r>
            <a:r>
              <a:rPr lang="en-US" dirty="0" err="1" smtClean="0">
                <a:sym typeface="Wingdings" panose="05000000000000000000" pitchFamily="2" charset="2"/>
              </a:rPr>
              <a:t>trước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khi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bắt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đầu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sự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thay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đổi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err="1" smtClean="0">
                <a:sym typeface="Wingdings" panose="05000000000000000000" pitchFamily="2" charset="2"/>
              </a:rPr>
              <a:t>Có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thể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sử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dụng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kết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hợp</a:t>
            </a:r>
            <a:r>
              <a:rPr lang="en-US" dirty="0" smtClean="0">
                <a:sym typeface="Wingdings" panose="05000000000000000000" pitchFamily="2" charset="2"/>
              </a:rPr>
              <a:t> 04 </a:t>
            </a:r>
            <a:r>
              <a:rPr lang="en-US" dirty="0" err="1" smtClean="0">
                <a:sym typeface="Wingdings" panose="05000000000000000000" pitchFamily="2" charset="2"/>
              </a:rPr>
              <a:t>thuộc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tính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trong</a:t>
            </a:r>
            <a:r>
              <a:rPr lang="en-US" dirty="0" smtClean="0">
                <a:sym typeface="Wingdings" panose="05000000000000000000" pitchFamily="2" charset="2"/>
              </a:rPr>
              <a:t> 01 </a:t>
            </a:r>
            <a:r>
              <a:rPr lang="en-US" dirty="0" err="1" smtClean="0">
                <a:sym typeface="Wingdings" panose="05000000000000000000" pitchFamily="2" charset="2"/>
              </a:rPr>
              <a:t>thuộc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tính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transitions</a:t>
            </a:r>
            <a:r>
              <a:rPr lang="en-US" dirty="0" smtClean="0">
                <a:sym typeface="Wingdings" panose="05000000000000000000" pitchFamily="2" charset="2"/>
              </a:rPr>
              <a:t> </a:t>
            </a:r>
            <a:r>
              <a:rPr lang="en-US" dirty="0" err="1" smtClean="0">
                <a:sym typeface="Wingdings" panose="05000000000000000000" pitchFamily="2" charset="2"/>
              </a:rPr>
              <a:t>Cú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pháp</a:t>
            </a:r>
            <a:r>
              <a:rPr lang="en-US" dirty="0" smtClean="0">
                <a:sym typeface="Wingdings" panose="05000000000000000000" pitchFamily="2" charset="2"/>
              </a:rPr>
              <a:t>:</a:t>
            </a:r>
          </a:p>
          <a:p>
            <a:pPr marL="0" indent="0" algn="ctr">
              <a:buNone/>
            </a:pPr>
            <a:r>
              <a:rPr lang="en-US" altLang="en-US" sz="1900" dirty="0" smtClean="0">
                <a:solidFill>
                  <a:srgbClr val="FF0000"/>
                </a:solidFill>
                <a:latin typeface="Poppins"/>
              </a:rPr>
              <a:t>transition</a:t>
            </a:r>
            <a:r>
              <a:rPr lang="en-US" altLang="en-US" sz="1900" dirty="0">
                <a:solidFill>
                  <a:srgbClr val="FF0000"/>
                </a:solidFill>
                <a:latin typeface="Poppins"/>
              </a:rPr>
              <a:t>: (property) (duration) (transition-timing-function) (transition-delay);</a:t>
            </a:r>
            <a:r>
              <a:rPr lang="en-US" altLang="en-US" sz="600" dirty="0">
                <a:solidFill>
                  <a:srgbClr val="FF0000"/>
                </a:solidFill>
              </a:rPr>
              <a:t> </a:t>
            </a:r>
            <a:endParaRPr lang="en-US" altLang="en-US" sz="4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Position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9" y="850106"/>
            <a:ext cx="8301037" cy="3791167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8236857" y="2873829"/>
            <a:ext cx="399143" cy="791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10743" y="3664857"/>
            <a:ext cx="4325257" cy="791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>
                <a:solidFill>
                  <a:srgbClr val="FFFF00"/>
                </a:solidFill>
              </a:rPr>
              <a:t>Transitions – </a:t>
            </a:r>
            <a:r>
              <a:rPr lang="en-US" dirty="0" err="1" smtClean="0">
                <a:solidFill>
                  <a:srgbClr val="FFFF00"/>
                </a:solidFill>
              </a:rPr>
              <a:t>Ví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dụ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CSS Animations and Transitions Flowch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1" t="39148" r="36805"/>
          <a:stretch/>
        </p:blipFill>
        <p:spPr bwMode="auto">
          <a:xfrm>
            <a:off x="67536" y="1496532"/>
            <a:ext cx="2041828" cy="22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44" y="740465"/>
            <a:ext cx="4367636" cy="11194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434" y="2739188"/>
            <a:ext cx="4353046" cy="1123982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2437074" y="1893969"/>
            <a:ext cx="4070406" cy="811131"/>
          </a:xfrm>
          <a:prstGeom prst="down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FF0000"/>
                </a:solidFill>
              </a:rPr>
              <a:t>Thay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đổi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trạng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thái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khi</a:t>
            </a:r>
            <a:endParaRPr lang="en-US" sz="1600" dirty="0" smtClean="0">
              <a:solidFill>
                <a:srgbClr val="FF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Hover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37960" y="868755"/>
            <a:ext cx="2499360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"wrapper"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"box box1"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"box box2"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37960" y="1683321"/>
            <a:ext cx="2499360" cy="31393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.wrapper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900px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aquamarine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5px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3px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.box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5px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  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brown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transition-duration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0.5s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wrapper:hover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.box1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transition-property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width, background-color;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chocolate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transition-timing-function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ease-in-out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5615" y="3914788"/>
            <a:ext cx="3849476" cy="9233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wrapper:hover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.box2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transition-property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border-radius, background-color;</a:t>
            </a:r>
          </a:p>
          <a:p>
            <a:pPr lvl="0"/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50%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blueviolet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transition-timing-function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ease-in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408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transforms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0" y="1549766"/>
            <a:ext cx="6500812" cy="3044857"/>
          </a:xfrm>
        </p:spPr>
        <p:txBody>
          <a:bodyPr/>
          <a:lstStyle/>
          <a:p>
            <a:r>
              <a:rPr lang="en-US" dirty="0" smtClean="0"/>
              <a:t>CSS transforms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translate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Phóng</a:t>
            </a:r>
            <a:r>
              <a:rPr lang="en-US" dirty="0" smtClean="0"/>
              <a:t> to,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scale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Xoay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rotate</a:t>
            </a:r>
          </a:p>
          <a:p>
            <a:pPr lvl="1"/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nghiêng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skew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Trong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không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gian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2D </a:t>
            </a:r>
            <a:r>
              <a:rPr lang="en-US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hoặc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3D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2" descr="CSS Animations and Transitions Flowch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38943" r="69887"/>
          <a:stretch/>
        </p:blipFill>
        <p:spPr bwMode="auto">
          <a:xfrm>
            <a:off x="167639" y="1583174"/>
            <a:ext cx="2103121" cy="22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33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Transform – </a:t>
            </a:r>
            <a:r>
              <a:rPr lang="en-US" dirty="0">
                <a:solidFill>
                  <a:srgbClr val="FFFF00"/>
                </a:solidFill>
              </a:rPr>
              <a:t>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1" y="850106"/>
            <a:ext cx="8847772" cy="3744517"/>
          </a:xfrm>
        </p:spPr>
        <p:txBody>
          <a:bodyPr/>
          <a:lstStyle/>
          <a:p>
            <a:r>
              <a:rPr lang="en-US" dirty="0" smtClean="0"/>
              <a:t>CSS Transform – </a:t>
            </a:r>
            <a:r>
              <a:rPr lang="en-US" dirty="0" smtClean="0">
                <a:solidFill>
                  <a:srgbClr val="FF0000"/>
                </a:solidFill>
              </a:rPr>
              <a:t>translate</a:t>
            </a:r>
            <a:r>
              <a:rPr lang="en-US" dirty="0" smtClean="0"/>
              <a:t>: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2D </a:t>
            </a:r>
            <a:r>
              <a:rPr lang="en-US" dirty="0" err="1" smtClean="0"/>
              <a:t>hoặc</a:t>
            </a:r>
            <a:r>
              <a:rPr lang="en-US" dirty="0" smtClean="0"/>
              <a:t> 3D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16750"/>
              </p:ext>
            </p:extLst>
          </p:nvPr>
        </p:nvGraphicFramePr>
        <p:xfrm>
          <a:off x="155893" y="1814840"/>
          <a:ext cx="6283007" cy="20104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60487">
                  <a:extLst>
                    <a:ext uri="{9D8B030D-6E8A-4147-A177-3AD203B41FA5}">
                      <a16:colId xmlns:a16="http://schemas.microsoft.com/office/drawing/2014/main" val="775636866"/>
                    </a:ext>
                  </a:extLst>
                </a:gridCol>
                <a:gridCol w="4922520">
                  <a:extLst>
                    <a:ext uri="{9D8B030D-6E8A-4147-A177-3AD203B41FA5}">
                      <a16:colId xmlns:a16="http://schemas.microsoft.com/office/drawing/2014/main" val="4155184714"/>
                    </a:ext>
                  </a:extLst>
                </a:gridCol>
              </a:tblGrid>
              <a:tr h="425440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translate(</a:t>
                      </a:r>
                      <a:r>
                        <a:rPr lang="en-US" sz="1300" dirty="0" err="1">
                          <a:solidFill>
                            <a:srgbClr val="FF0000"/>
                          </a:solidFill>
                          <a:effectLst/>
                        </a:rPr>
                        <a:t>x,y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09156" marR="54578" marT="54578" marB="54578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 smtClean="0">
                          <a:effectLst/>
                        </a:rPr>
                        <a:t>Dịch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chuyển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phần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tử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trong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không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gian</a:t>
                      </a:r>
                      <a:r>
                        <a:rPr lang="en-US" sz="1300" baseline="0" dirty="0" smtClean="0">
                          <a:effectLst/>
                        </a:rPr>
                        <a:t> 2D </a:t>
                      </a:r>
                      <a:r>
                        <a:rPr lang="en-US" sz="1300" baseline="0" dirty="0" err="1" smtClean="0">
                          <a:effectLst/>
                        </a:rPr>
                        <a:t>theo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giá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trị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tạo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độ</a:t>
                      </a:r>
                      <a:r>
                        <a:rPr lang="en-US" sz="1300" baseline="0" dirty="0" smtClean="0">
                          <a:effectLst/>
                        </a:rPr>
                        <a:t> X </a:t>
                      </a:r>
                      <a:r>
                        <a:rPr lang="en-US" sz="1300" baseline="0" dirty="0" err="1" smtClean="0">
                          <a:effectLst/>
                        </a:rPr>
                        <a:t>và</a:t>
                      </a:r>
                      <a:r>
                        <a:rPr lang="en-US" sz="1300" baseline="0" dirty="0" smtClean="0">
                          <a:effectLst/>
                        </a:rPr>
                        <a:t> Y</a:t>
                      </a:r>
                      <a:endParaRPr lang="en-US" sz="1300" dirty="0">
                        <a:effectLst/>
                      </a:endParaRPr>
                    </a:p>
                  </a:txBody>
                  <a:tcPr marL="54578" marR="54578" marT="54578" marB="54578" anchor="ctr"/>
                </a:tc>
                <a:extLst>
                  <a:ext uri="{0D108BD9-81ED-4DB2-BD59-A6C34878D82A}">
                    <a16:rowId xmlns:a16="http://schemas.microsoft.com/office/drawing/2014/main" val="388022707"/>
                  </a:ext>
                </a:extLst>
              </a:tr>
              <a:tr h="392484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translate3d(</a:t>
                      </a:r>
                      <a:r>
                        <a:rPr lang="en-US" sz="1300" dirty="0" err="1">
                          <a:solidFill>
                            <a:srgbClr val="FF0000"/>
                          </a:solidFill>
                          <a:effectLst/>
                        </a:rPr>
                        <a:t>x,y,z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09156" marR="54578" marT="54578" marB="54578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 smtClean="0">
                          <a:effectLst/>
                        </a:rPr>
                        <a:t>Dịch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chuyển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phần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tử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trong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không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gian</a:t>
                      </a:r>
                      <a:r>
                        <a:rPr lang="en-US" sz="1300" baseline="0" dirty="0" smtClean="0">
                          <a:effectLst/>
                        </a:rPr>
                        <a:t> 3D </a:t>
                      </a:r>
                      <a:r>
                        <a:rPr lang="en-US" sz="1300" baseline="0" dirty="0" err="1" smtClean="0">
                          <a:effectLst/>
                        </a:rPr>
                        <a:t>theo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giá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trị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tạo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độ</a:t>
                      </a:r>
                      <a:r>
                        <a:rPr lang="en-US" sz="1300" baseline="0" dirty="0" smtClean="0">
                          <a:effectLst/>
                        </a:rPr>
                        <a:t> X, Y </a:t>
                      </a:r>
                      <a:r>
                        <a:rPr lang="en-US" sz="1300" baseline="0" dirty="0" err="1" smtClean="0">
                          <a:effectLst/>
                        </a:rPr>
                        <a:t>và</a:t>
                      </a:r>
                      <a:r>
                        <a:rPr lang="en-US" sz="1300" baseline="0" dirty="0" smtClean="0">
                          <a:effectLst/>
                        </a:rPr>
                        <a:t> Z</a:t>
                      </a:r>
                      <a:endParaRPr lang="en-US" sz="1300" dirty="0">
                        <a:effectLst/>
                      </a:endParaRPr>
                    </a:p>
                  </a:txBody>
                  <a:tcPr marL="54578" marR="54578" marT="54578" marB="54578" anchor="ctr"/>
                </a:tc>
                <a:extLst>
                  <a:ext uri="{0D108BD9-81ED-4DB2-BD59-A6C34878D82A}">
                    <a16:rowId xmlns:a16="http://schemas.microsoft.com/office/drawing/2014/main" val="985572423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>
                          <a:solidFill>
                            <a:srgbClr val="FF0000"/>
                          </a:solidFill>
                          <a:effectLst/>
                        </a:rPr>
                        <a:t>translateX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(x)</a:t>
                      </a:r>
                    </a:p>
                  </a:txBody>
                  <a:tcPr marL="109156" marR="54578" marT="54578" marB="54578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 smtClean="0">
                          <a:effectLst/>
                        </a:rPr>
                        <a:t>Dịch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chuyển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phần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tử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trong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không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gian</a:t>
                      </a:r>
                      <a:r>
                        <a:rPr lang="en-US" sz="1300" baseline="0" dirty="0" smtClean="0">
                          <a:effectLst/>
                        </a:rPr>
                        <a:t> 2D </a:t>
                      </a:r>
                      <a:r>
                        <a:rPr lang="en-US" sz="1300" baseline="0" dirty="0" err="1" smtClean="0">
                          <a:effectLst/>
                        </a:rPr>
                        <a:t>theo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chiều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trục</a:t>
                      </a:r>
                      <a:r>
                        <a:rPr lang="en-US" sz="1300" baseline="0" dirty="0" smtClean="0">
                          <a:effectLst/>
                        </a:rPr>
                        <a:t> X</a:t>
                      </a:r>
                      <a:endParaRPr lang="en-US" sz="1300" dirty="0">
                        <a:effectLst/>
                      </a:endParaRPr>
                    </a:p>
                  </a:txBody>
                  <a:tcPr marL="54578" marR="54578" marT="54578" marB="54578" anchor="ctr"/>
                </a:tc>
                <a:extLst>
                  <a:ext uri="{0D108BD9-81ED-4DB2-BD59-A6C34878D82A}">
                    <a16:rowId xmlns:a16="http://schemas.microsoft.com/office/drawing/2014/main" val="3604582195"/>
                  </a:ext>
                </a:extLst>
              </a:tr>
              <a:tr h="377136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>
                          <a:solidFill>
                            <a:srgbClr val="FF0000"/>
                          </a:solidFill>
                          <a:effectLst/>
                        </a:rPr>
                        <a:t>translateY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(y)</a:t>
                      </a:r>
                    </a:p>
                  </a:txBody>
                  <a:tcPr marL="109156" marR="54578" marT="54578" marB="54578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 smtClean="0">
                          <a:effectLst/>
                        </a:rPr>
                        <a:t>Dịch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chuyển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phần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tử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trong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không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gian</a:t>
                      </a:r>
                      <a:r>
                        <a:rPr lang="en-US" sz="1300" baseline="0" dirty="0" smtClean="0">
                          <a:effectLst/>
                        </a:rPr>
                        <a:t> 2D </a:t>
                      </a:r>
                      <a:r>
                        <a:rPr lang="en-US" sz="1300" baseline="0" dirty="0" err="1" smtClean="0">
                          <a:effectLst/>
                        </a:rPr>
                        <a:t>theo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chiều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trục</a:t>
                      </a:r>
                      <a:r>
                        <a:rPr lang="en-US" sz="1300" baseline="0" dirty="0" smtClean="0">
                          <a:effectLst/>
                        </a:rPr>
                        <a:t> Y</a:t>
                      </a:r>
                      <a:endParaRPr lang="en-US" sz="1300" dirty="0">
                        <a:effectLst/>
                      </a:endParaRPr>
                    </a:p>
                  </a:txBody>
                  <a:tcPr marL="54578" marR="54578" marT="54578" marB="54578" anchor="ctr"/>
                </a:tc>
                <a:extLst>
                  <a:ext uri="{0D108BD9-81ED-4DB2-BD59-A6C34878D82A}">
                    <a16:rowId xmlns:a16="http://schemas.microsoft.com/office/drawing/2014/main" val="30361586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>
                          <a:solidFill>
                            <a:srgbClr val="FF0000"/>
                          </a:solidFill>
                          <a:effectLst/>
                        </a:rPr>
                        <a:t>translateZ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(z)</a:t>
                      </a:r>
                    </a:p>
                  </a:txBody>
                  <a:tcPr marL="109156" marR="54578" marT="54578" marB="54578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 smtClean="0">
                          <a:effectLst/>
                        </a:rPr>
                        <a:t>Dịch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chuyển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phần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tử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trong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không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gian</a:t>
                      </a:r>
                      <a:r>
                        <a:rPr lang="en-US" sz="1300" baseline="0" dirty="0" smtClean="0">
                          <a:effectLst/>
                        </a:rPr>
                        <a:t> 3D </a:t>
                      </a:r>
                      <a:r>
                        <a:rPr lang="en-US" sz="1300" baseline="0" dirty="0" err="1" smtClean="0">
                          <a:effectLst/>
                        </a:rPr>
                        <a:t>theo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chiều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trục</a:t>
                      </a:r>
                      <a:r>
                        <a:rPr lang="en-US" sz="1300" baseline="0" dirty="0" smtClean="0">
                          <a:effectLst/>
                        </a:rPr>
                        <a:t> Z</a:t>
                      </a:r>
                      <a:endParaRPr lang="en-US" sz="1300" dirty="0">
                        <a:effectLst/>
                      </a:endParaRPr>
                    </a:p>
                  </a:txBody>
                  <a:tcPr marL="54578" marR="54578" marT="54578" marB="54578" anchor="ctr"/>
                </a:tc>
                <a:extLst>
                  <a:ext uri="{0D108BD9-81ED-4DB2-BD59-A6C34878D82A}">
                    <a16:rowId xmlns:a16="http://schemas.microsoft.com/office/drawing/2014/main" val="1698602502"/>
                  </a:ext>
                </a:extLst>
              </a:tr>
            </a:tbl>
          </a:graphicData>
        </a:graphic>
      </p:graphicFrame>
      <p:pic>
        <p:nvPicPr>
          <p:cNvPr id="5124" name="Picture 4" descr="https://mdn.mozillademos.org/files/12121/trans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664" y="1814840"/>
            <a:ext cx="23717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5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Transform – </a:t>
            </a:r>
            <a:r>
              <a:rPr lang="en-US" dirty="0" smtClean="0">
                <a:solidFill>
                  <a:srgbClr val="FFFF00"/>
                </a:solidFill>
              </a:rPr>
              <a:t>translate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09" y="2193372"/>
            <a:ext cx="5964360" cy="709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7" y="823748"/>
            <a:ext cx="5964358" cy="682391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2265946" y="1632485"/>
            <a:ext cx="1455420" cy="44958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hover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69186" y="3084764"/>
            <a:ext cx="4610634" cy="8617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"wrapper"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"circle first"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"circle moving"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"circle second"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3172" y="844419"/>
            <a:ext cx="2658428" cy="369331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.wrapper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900px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antiquewhite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.circle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margin-top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25px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50%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.first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5px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.second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green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right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5px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.moving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5px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z-index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40px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40px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    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blueviolet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transition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:transform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linear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wrapper:hover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.moving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    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translateX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840px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6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/>
              <a:t>Transform - </a:t>
            </a:r>
            <a:r>
              <a:rPr lang="en-US" dirty="0" smtClean="0">
                <a:solidFill>
                  <a:srgbClr val="FFFF00"/>
                </a:solidFill>
              </a:rPr>
              <a:t>scale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1" y="850106"/>
            <a:ext cx="8527891" cy="3744517"/>
          </a:xfrm>
        </p:spPr>
        <p:txBody>
          <a:bodyPr/>
          <a:lstStyle/>
          <a:p>
            <a:r>
              <a:rPr lang="en-US" dirty="0"/>
              <a:t>CSS Transform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0000"/>
                </a:solidFill>
              </a:rPr>
              <a:t>scale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phóng</a:t>
            </a:r>
            <a:r>
              <a:rPr lang="en-US" dirty="0" smtClean="0"/>
              <a:t> to/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64711"/>
              </p:ext>
            </p:extLst>
          </p:nvPr>
        </p:nvGraphicFramePr>
        <p:xfrm>
          <a:off x="373221" y="1492000"/>
          <a:ext cx="6332379" cy="1124709"/>
        </p:xfrm>
        <a:graphic>
          <a:graphicData uri="http://schemas.openxmlformats.org/drawingml/2006/table">
            <a:tbl>
              <a:tblPr/>
              <a:tblGrid>
                <a:gridCol w="1139936">
                  <a:extLst>
                    <a:ext uri="{9D8B030D-6E8A-4147-A177-3AD203B41FA5}">
                      <a16:colId xmlns:a16="http://schemas.microsoft.com/office/drawing/2014/main" val="3719854832"/>
                    </a:ext>
                  </a:extLst>
                </a:gridCol>
                <a:gridCol w="5192443">
                  <a:extLst>
                    <a:ext uri="{9D8B030D-6E8A-4147-A177-3AD203B41FA5}">
                      <a16:colId xmlns:a16="http://schemas.microsoft.com/office/drawing/2014/main" val="185990552"/>
                    </a:ext>
                  </a:extLst>
                </a:gridCol>
              </a:tblGrid>
              <a:tr h="374903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scale(</a:t>
                      </a:r>
                      <a:r>
                        <a:rPr lang="en-US" sz="1300" i="1" dirty="0" err="1">
                          <a:solidFill>
                            <a:srgbClr val="FF0000"/>
                          </a:solidFill>
                          <a:effectLst/>
                        </a:rPr>
                        <a:t>x,y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09156" marR="54578" marT="54578" marB="545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 smtClean="0">
                          <a:effectLst/>
                        </a:rPr>
                        <a:t>Thay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đổi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chiều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cao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và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chiều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rộng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của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phần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tử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trong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không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gian</a:t>
                      </a:r>
                      <a:r>
                        <a:rPr lang="en-US" sz="1300" baseline="0" dirty="0" smtClean="0">
                          <a:effectLst/>
                        </a:rPr>
                        <a:t> 2D</a:t>
                      </a:r>
                      <a:endParaRPr lang="en-US" sz="1300" dirty="0">
                        <a:effectLst/>
                      </a:endParaRPr>
                    </a:p>
                  </a:txBody>
                  <a:tcPr marL="54578" marR="54578" marT="54578" marB="545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79323"/>
                  </a:ext>
                </a:extLst>
              </a:tr>
              <a:tr h="374903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>
                          <a:solidFill>
                            <a:srgbClr val="FF0000"/>
                          </a:solidFill>
                          <a:effectLst/>
                        </a:rPr>
                        <a:t>scaleX(</a:t>
                      </a:r>
                      <a:r>
                        <a:rPr lang="en-US" sz="1300" i="1">
                          <a:solidFill>
                            <a:srgbClr val="FF0000"/>
                          </a:solidFill>
                          <a:effectLst/>
                        </a:rPr>
                        <a:t>n</a:t>
                      </a:r>
                      <a:r>
                        <a:rPr lang="en-US" sz="130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09156" marR="54578" marT="54578" marB="545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 smtClean="0">
                          <a:effectLst/>
                        </a:rPr>
                        <a:t>Thay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đổi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chiều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rộng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của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phần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tử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trong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không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gian</a:t>
                      </a:r>
                      <a:r>
                        <a:rPr lang="en-US" sz="1300" baseline="0" dirty="0" smtClean="0">
                          <a:effectLst/>
                        </a:rPr>
                        <a:t> 2D</a:t>
                      </a:r>
                      <a:endParaRPr lang="en-US" sz="1300" dirty="0">
                        <a:effectLst/>
                      </a:endParaRPr>
                    </a:p>
                  </a:txBody>
                  <a:tcPr marL="54578" marR="54578" marT="54578" marB="545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828520"/>
                  </a:ext>
                </a:extLst>
              </a:tr>
              <a:tr h="374903"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>
                          <a:solidFill>
                            <a:srgbClr val="FF0000"/>
                          </a:solidFill>
                          <a:effectLst/>
                        </a:rPr>
                        <a:t>scaleY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300" i="1" dirty="0">
                          <a:solidFill>
                            <a:srgbClr val="FF0000"/>
                          </a:solidFill>
                          <a:effectLst/>
                        </a:rPr>
                        <a:t>n</a:t>
                      </a:r>
                      <a:r>
                        <a:rPr lang="en-US" sz="13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09156" marR="54578" marT="54578" marB="545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00" dirty="0" err="1" smtClean="0">
                          <a:effectLst/>
                        </a:rPr>
                        <a:t>Thay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đổi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chiều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của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phần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tử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trong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không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err="1" smtClean="0">
                          <a:effectLst/>
                        </a:rPr>
                        <a:t>gian</a:t>
                      </a:r>
                      <a:r>
                        <a:rPr lang="en-US" sz="1300" baseline="0" dirty="0" smtClean="0">
                          <a:effectLst/>
                        </a:rPr>
                        <a:t> 2D</a:t>
                      </a:r>
                      <a:endParaRPr lang="en-US" sz="1300" dirty="0">
                        <a:effectLst/>
                      </a:endParaRPr>
                    </a:p>
                  </a:txBody>
                  <a:tcPr marL="54578" marR="54578" marT="54578" marB="545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201994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258" y="1316608"/>
            <a:ext cx="922973" cy="9377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679" y="2827825"/>
            <a:ext cx="1813233" cy="1700376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7137418" y="2388537"/>
            <a:ext cx="1413789" cy="37286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Hover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373221" y="2844074"/>
            <a:ext cx="2692507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"square"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58597" y="2678873"/>
            <a:ext cx="3547003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.square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aquamarine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5px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transition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transform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square:hover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7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Transform - </a:t>
            </a:r>
            <a:r>
              <a:rPr lang="en-US" dirty="0">
                <a:solidFill>
                  <a:srgbClr val="FFFF00"/>
                </a:solidFill>
              </a:rPr>
              <a:t>skew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062690"/>
            <a:ext cx="5687377" cy="3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/>
              <a:t>Transform – </a:t>
            </a:r>
            <a:r>
              <a:rPr lang="en-US" dirty="0" smtClean="0">
                <a:solidFill>
                  <a:srgbClr val="FFFF00"/>
                </a:solidFill>
              </a:rPr>
              <a:t>skew (</a:t>
            </a:r>
            <a:r>
              <a:rPr lang="en-US" dirty="0" err="1" smtClean="0">
                <a:solidFill>
                  <a:srgbClr val="FFFF00"/>
                </a:solidFill>
              </a:rPr>
              <a:t>tt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69" y="850106"/>
            <a:ext cx="8764743" cy="3744517"/>
          </a:xfrm>
        </p:spPr>
        <p:txBody>
          <a:bodyPr/>
          <a:lstStyle/>
          <a:p>
            <a:r>
              <a:rPr lang="en-US" dirty="0"/>
              <a:t>CSS Transform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00B050"/>
                </a:solidFill>
              </a:rPr>
              <a:t>skew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nghiêng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16669"/>
              </p:ext>
            </p:extLst>
          </p:nvPr>
        </p:nvGraphicFramePr>
        <p:xfrm>
          <a:off x="217646" y="1377822"/>
          <a:ext cx="6336703" cy="1124709"/>
        </p:xfrm>
        <a:graphic>
          <a:graphicData uri="http://schemas.openxmlformats.org/drawingml/2006/table">
            <a:tbl>
              <a:tblPr/>
              <a:tblGrid>
                <a:gridCol w="1811102">
                  <a:extLst>
                    <a:ext uri="{9D8B030D-6E8A-4147-A177-3AD203B41FA5}">
                      <a16:colId xmlns:a16="http://schemas.microsoft.com/office/drawing/2014/main" val="3719854832"/>
                    </a:ext>
                  </a:extLst>
                </a:gridCol>
                <a:gridCol w="4525601">
                  <a:extLst>
                    <a:ext uri="{9D8B030D-6E8A-4147-A177-3AD203B41FA5}">
                      <a16:colId xmlns:a16="http://schemas.microsoft.com/office/drawing/2014/main" val="185990552"/>
                    </a:ext>
                  </a:extLst>
                </a:gridCol>
              </a:tblGrid>
              <a:tr h="37490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skew(</a:t>
                      </a:r>
                      <a:r>
                        <a:rPr lang="en-US" sz="1400" i="1" dirty="0">
                          <a:effectLst/>
                        </a:rPr>
                        <a:t>x-</a:t>
                      </a:r>
                      <a:r>
                        <a:rPr lang="en-US" sz="1400" i="1" dirty="0" err="1">
                          <a:effectLst/>
                        </a:rPr>
                        <a:t>angle,y</a:t>
                      </a:r>
                      <a:r>
                        <a:rPr lang="en-US" sz="1400" i="1" dirty="0">
                          <a:effectLst/>
                        </a:rPr>
                        <a:t>-angle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152400" marR="76200" marT="76200" marB="762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 smtClean="0">
                          <a:effectLst/>
                        </a:rPr>
                        <a:t>Nghiên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phần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tử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trong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không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gian</a:t>
                      </a:r>
                      <a:r>
                        <a:rPr lang="en-US" sz="1400" baseline="0" dirty="0" smtClean="0">
                          <a:effectLst/>
                        </a:rPr>
                        <a:t> 2D </a:t>
                      </a:r>
                      <a:r>
                        <a:rPr lang="en-US" sz="1400" baseline="0" dirty="0" err="1" smtClean="0">
                          <a:effectLst/>
                        </a:rPr>
                        <a:t>theo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trục</a:t>
                      </a:r>
                      <a:r>
                        <a:rPr lang="en-US" sz="1400" baseline="0" dirty="0" smtClean="0">
                          <a:effectLst/>
                        </a:rPr>
                        <a:t> X, Y (</a:t>
                      </a:r>
                      <a:r>
                        <a:rPr lang="en-US" sz="1400" baseline="0" dirty="0" err="1" smtClean="0">
                          <a:effectLst/>
                        </a:rPr>
                        <a:t>độ</a:t>
                      </a:r>
                      <a:r>
                        <a:rPr lang="en-US" sz="1400" baseline="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79323"/>
                  </a:ext>
                </a:extLst>
              </a:tr>
              <a:tr h="37490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skewX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i="1" dirty="0">
                          <a:effectLst/>
                        </a:rPr>
                        <a:t>angle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152400" marR="76200" marT="76200" marB="762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 smtClean="0">
                          <a:effectLst/>
                        </a:rPr>
                        <a:t>Nghiên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phần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tử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trong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không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gian</a:t>
                      </a:r>
                      <a:r>
                        <a:rPr lang="en-US" sz="1400" baseline="0" dirty="0" smtClean="0">
                          <a:effectLst/>
                        </a:rPr>
                        <a:t> 2D </a:t>
                      </a:r>
                      <a:r>
                        <a:rPr lang="en-US" sz="1400" baseline="0" dirty="0" err="1" smtClean="0">
                          <a:effectLst/>
                        </a:rPr>
                        <a:t>theo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trục</a:t>
                      </a:r>
                      <a:r>
                        <a:rPr lang="en-US" sz="1400" baseline="0" dirty="0" smtClean="0">
                          <a:effectLst/>
                        </a:rPr>
                        <a:t> X (</a:t>
                      </a:r>
                      <a:r>
                        <a:rPr lang="en-US" sz="1400" baseline="0" dirty="0" err="1" smtClean="0">
                          <a:effectLst/>
                        </a:rPr>
                        <a:t>độ</a:t>
                      </a:r>
                      <a:r>
                        <a:rPr lang="en-US" sz="1400" baseline="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828520"/>
                  </a:ext>
                </a:extLst>
              </a:tr>
              <a:tr h="37490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skewY</a:t>
                      </a:r>
                      <a:r>
                        <a:rPr lang="en-US" sz="1400" dirty="0">
                          <a:effectLst/>
                        </a:rPr>
                        <a:t>(</a:t>
                      </a:r>
                      <a:r>
                        <a:rPr lang="en-US" sz="1400" i="1" dirty="0">
                          <a:effectLst/>
                        </a:rPr>
                        <a:t>angle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152400" marR="76200" marT="76200" marB="762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 smtClean="0">
                          <a:effectLst/>
                        </a:rPr>
                        <a:t>Nghiên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phần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tử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trong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không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gian</a:t>
                      </a:r>
                      <a:r>
                        <a:rPr lang="en-US" sz="1400" baseline="0" dirty="0" smtClean="0">
                          <a:effectLst/>
                        </a:rPr>
                        <a:t> 2D </a:t>
                      </a:r>
                      <a:r>
                        <a:rPr lang="en-US" sz="1400" baseline="0" dirty="0" err="1" smtClean="0">
                          <a:effectLst/>
                        </a:rPr>
                        <a:t>theo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effectLst/>
                        </a:rPr>
                        <a:t>trục</a:t>
                      </a:r>
                      <a:r>
                        <a:rPr lang="en-US" sz="1400" baseline="0" dirty="0" smtClean="0">
                          <a:effectLst/>
                        </a:rPr>
                        <a:t> Y (</a:t>
                      </a:r>
                      <a:r>
                        <a:rPr lang="en-US" sz="1400" baseline="0" dirty="0" err="1" smtClean="0">
                          <a:effectLst/>
                        </a:rPr>
                        <a:t>độ</a:t>
                      </a:r>
                      <a:r>
                        <a:rPr lang="en-US" sz="1400" baseline="0" dirty="0" smtClean="0">
                          <a:effectLst/>
                        </a:rPr>
                        <a:t>)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201994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6114" t="11186" b="9660"/>
          <a:stretch/>
        </p:blipFill>
        <p:spPr>
          <a:xfrm>
            <a:off x="6644638" y="1377822"/>
            <a:ext cx="2116375" cy="815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7165"/>
          <a:stretch/>
        </p:blipFill>
        <p:spPr>
          <a:xfrm>
            <a:off x="6644638" y="2592497"/>
            <a:ext cx="2035493" cy="11149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3275"/>
          <a:stretch/>
        </p:blipFill>
        <p:spPr>
          <a:xfrm>
            <a:off x="6644638" y="3829057"/>
            <a:ext cx="2123995" cy="896234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6815811" y="2219630"/>
            <a:ext cx="1774031" cy="37286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Hover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84398" y="2653010"/>
            <a:ext cx="3086498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"container</a:t>
            </a:r>
            <a:r>
              <a:rPr lang="en-US" sz="10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"square </a:t>
            </a:r>
            <a:r>
              <a:rPr lang="en-US" sz="10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square1"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"square </a:t>
            </a:r>
            <a:r>
              <a:rPr lang="en-US" sz="10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square2"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63765" y="2653010"/>
            <a:ext cx="2828924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.container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margin-top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180px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.square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inline-block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#00A8E8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transition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transform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0.3s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ease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606" y="3508365"/>
            <a:ext cx="3103882" cy="10618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.square1:hover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skewY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-20deg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5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.square2:hover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skew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25deg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10deg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>
                <a:solidFill>
                  <a:srgbClr val="FFFF00"/>
                </a:solidFill>
              </a:rPr>
              <a:t>Transforms - rotate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Transforms – </a:t>
            </a:r>
            <a:r>
              <a:rPr lang="en-US" dirty="0" smtClean="0">
                <a:solidFill>
                  <a:srgbClr val="FF0000"/>
                </a:solidFill>
              </a:rPr>
              <a:t>rotate</a:t>
            </a:r>
            <a:r>
              <a:rPr lang="en-US" dirty="0" smtClean="0"/>
              <a:t>: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xoay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613" t="14787" r="7742" b="12324"/>
          <a:stretch/>
        </p:blipFill>
        <p:spPr>
          <a:xfrm>
            <a:off x="620712" y="2923174"/>
            <a:ext cx="952500" cy="94488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844158"/>
              </p:ext>
            </p:extLst>
          </p:nvPr>
        </p:nvGraphicFramePr>
        <p:xfrm>
          <a:off x="620712" y="1503580"/>
          <a:ext cx="8104188" cy="441769"/>
        </p:xfrm>
        <a:graphic>
          <a:graphicData uri="http://schemas.openxmlformats.org/drawingml/2006/table">
            <a:tbl>
              <a:tblPr/>
              <a:tblGrid>
                <a:gridCol w="1778145">
                  <a:extLst>
                    <a:ext uri="{9D8B030D-6E8A-4147-A177-3AD203B41FA5}">
                      <a16:colId xmlns:a16="http://schemas.microsoft.com/office/drawing/2014/main" val="3580329250"/>
                    </a:ext>
                  </a:extLst>
                </a:gridCol>
                <a:gridCol w="6326043">
                  <a:extLst>
                    <a:ext uri="{9D8B030D-6E8A-4147-A177-3AD203B41FA5}">
                      <a16:colId xmlns:a16="http://schemas.microsoft.com/office/drawing/2014/main" val="3889842420"/>
                    </a:ext>
                  </a:extLst>
                </a:gridCol>
              </a:tblGrid>
              <a:tr h="44176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rotate(</a:t>
                      </a:r>
                      <a:r>
                        <a:rPr lang="en-US" sz="1600" i="1" dirty="0">
                          <a:solidFill>
                            <a:srgbClr val="FF0000"/>
                          </a:solidFill>
                          <a:effectLst/>
                        </a:rPr>
                        <a:t>angle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</a:p>
                  </a:txBody>
                  <a:tcPr marL="109156" marR="54578" marT="54578" marB="545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 smtClean="0">
                          <a:effectLst/>
                        </a:rPr>
                        <a:t>Xoay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đối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tượng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trong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gian</a:t>
                      </a:r>
                      <a:r>
                        <a:rPr lang="en-US" sz="1600" baseline="0" dirty="0" smtClean="0">
                          <a:effectLst/>
                        </a:rPr>
                        <a:t> 2D, </a:t>
                      </a:r>
                      <a:r>
                        <a:rPr lang="en-US" sz="1600" baseline="0" dirty="0" err="1" smtClean="0">
                          <a:effectLst/>
                        </a:rPr>
                        <a:t>đơn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vị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là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deg</a:t>
                      </a:r>
                      <a:r>
                        <a:rPr lang="en-US" sz="1600" baseline="0" dirty="0" smtClean="0">
                          <a:effectLst/>
                        </a:rPr>
                        <a:t> (</a:t>
                      </a:r>
                      <a:r>
                        <a:rPr lang="en-US" sz="1600" baseline="0" dirty="0" err="1" smtClean="0">
                          <a:effectLst/>
                        </a:rPr>
                        <a:t>độ</a:t>
                      </a:r>
                      <a:r>
                        <a:rPr lang="en-US" sz="1600" baseline="0" dirty="0" smtClean="0">
                          <a:effectLst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54578" marR="54578" marT="54578" marB="5457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781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817053" y="3102590"/>
            <a:ext cx="251460" cy="5678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21" y="2897207"/>
            <a:ext cx="1129724" cy="9968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0712" y="2280373"/>
            <a:ext cx="3181539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"droplet"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17354" y="2286299"/>
            <a:ext cx="4572000" cy="2308324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.droplet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background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mediumaquamarine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2%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50%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transition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3s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transition-timing: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ease-in-out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7BA7D"/>
                </a:solidFill>
                <a:latin typeface="Consolas" panose="020B0609020204030204" pitchFamily="49" charset="0"/>
              </a:rPr>
              <a:t>droplet:hover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rotate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360deg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9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transform-origin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06" y="1168169"/>
            <a:ext cx="4150988" cy="1877854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Dùng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xoay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tại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điểm</a:t>
            </a:r>
            <a:r>
              <a:rPr lang="en-US" sz="2000" dirty="0" smtClean="0"/>
              <a:t> </a:t>
            </a:r>
            <a:r>
              <a:rPr lang="en-US" sz="2000" dirty="0" err="1" smtClean="0"/>
              <a:t>tọa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nào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>
                <a:solidFill>
                  <a:srgbClr val="FF0000"/>
                </a:solidFill>
              </a:rPr>
              <a:t>Mặc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định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ở </a:t>
            </a:r>
            <a:r>
              <a:rPr lang="en-US" sz="2000" dirty="0" err="1" smtClean="0">
                <a:solidFill>
                  <a:srgbClr val="FF0000"/>
                </a:solidFill>
              </a:rPr>
              <a:t>giữa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594" y="929640"/>
            <a:ext cx="4189101" cy="24930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6260" y="3422697"/>
            <a:ext cx="6842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transform-origin: </a:t>
            </a:r>
            <a:r>
              <a:rPr lang="en-US" sz="1600" i="1" dirty="0">
                <a:solidFill>
                  <a:srgbClr val="FF0000"/>
                </a:solidFill>
                <a:latin typeface="Consolas" panose="020B0609020204030204" pitchFamily="49" charset="0"/>
              </a:rPr>
              <a:t>x-axis y-axis </a:t>
            </a:r>
            <a:r>
              <a:rPr lang="en-US" sz="16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z-axis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|initial|inherit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460" y="3803248"/>
            <a:ext cx="636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x-axis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y-axis</a:t>
            </a:r>
            <a:r>
              <a:rPr lang="en-US" dirty="0" smtClean="0"/>
              <a:t>: left, center, right, length, 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z-axis: length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02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from – 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29</a:t>
            </a:fld>
            <a:endParaRPr lang="en-US"/>
          </a:p>
        </p:txBody>
      </p:sp>
      <p:pic>
        <p:nvPicPr>
          <p:cNvPr id="9225" name="Picture 9" descr="All About CSS Animations | kirupa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40" y="2620231"/>
            <a:ext cx="3588591" cy="197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770512" y="213380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tỉ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trăm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8605" y="2533911"/>
            <a:ext cx="46151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6600"/>
                </a:solidFill>
              </a:rPr>
              <a:t>@</a:t>
            </a:r>
            <a:r>
              <a:rPr lang="en-US" sz="2000" b="1" dirty="0" err="1">
                <a:solidFill>
                  <a:srgbClr val="FF6600"/>
                </a:solidFill>
              </a:rPr>
              <a:t>keyframes</a:t>
            </a:r>
            <a:r>
              <a:rPr lang="en-US" sz="2000" b="1" dirty="0">
                <a:solidFill>
                  <a:srgbClr val="FF6600"/>
                </a:solidFill>
              </a:rPr>
              <a:t> </a:t>
            </a:r>
            <a:r>
              <a:rPr lang="en-US" sz="2000" b="1" dirty="0" err="1">
                <a:solidFill>
                  <a:srgbClr val="00B050"/>
                </a:solidFill>
              </a:rPr>
              <a:t>animation_name</a:t>
            </a:r>
            <a:r>
              <a:rPr lang="en-US" sz="2000" b="1" dirty="0"/>
              <a:t> </a:t>
            </a:r>
            <a:r>
              <a:rPr lang="en-US" sz="2000" dirty="0">
                <a:solidFill>
                  <a:srgbClr val="FF6600"/>
                </a:solidFill>
              </a:rPr>
              <a:t>{</a:t>
            </a:r>
          </a:p>
          <a:p>
            <a:r>
              <a:rPr lang="en-US" sz="2000" dirty="0">
                <a:solidFill>
                  <a:srgbClr val="FF6600"/>
                </a:solidFill>
              </a:rPr>
              <a:t>          </a:t>
            </a:r>
            <a:r>
              <a:rPr lang="en-US" sz="2000" dirty="0" smtClean="0">
                <a:solidFill>
                  <a:srgbClr val="FF6600"/>
                </a:solidFill>
              </a:rPr>
              <a:t>from </a:t>
            </a:r>
            <a:r>
              <a:rPr lang="en-US" sz="2000" dirty="0">
                <a:solidFill>
                  <a:srgbClr val="FF6600"/>
                </a:solidFill>
              </a:rPr>
              <a:t>{ </a:t>
            </a:r>
            <a:r>
              <a:rPr lang="en-US" sz="2000" dirty="0" smtClean="0">
                <a:solidFill>
                  <a:srgbClr val="FF6600"/>
                </a:solidFill>
              </a:rPr>
              <a:t>}  /* </a:t>
            </a:r>
            <a:r>
              <a:rPr lang="en-US" sz="2000" dirty="0" err="1" smtClean="0">
                <a:solidFill>
                  <a:srgbClr val="FF6600"/>
                </a:solidFill>
              </a:rPr>
              <a:t>tương</a:t>
            </a:r>
            <a:r>
              <a:rPr lang="en-US" sz="2000" dirty="0" smtClean="0">
                <a:solidFill>
                  <a:srgbClr val="FF6600"/>
                </a:solidFill>
              </a:rPr>
              <a:t> </a:t>
            </a:r>
            <a:r>
              <a:rPr lang="en-US" sz="2000" dirty="0" err="1" smtClean="0">
                <a:solidFill>
                  <a:srgbClr val="FF6600"/>
                </a:solidFill>
              </a:rPr>
              <a:t>đương</a:t>
            </a:r>
            <a:r>
              <a:rPr lang="en-US" sz="2000" dirty="0" smtClean="0">
                <a:solidFill>
                  <a:srgbClr val="FF6600"/>
                </a:solidFill>
              </a:rPr>
              <a:t> 0%*/</a:t>
            </a:r>
            <a:endParaRPr lang="en-US" sz="2000" dirty="0">
              <a:solidFill>
                <a:srgbClr val="FF6600"/>
              </a:solidFill>
            </a:endParaRPr>
          </a:p>
          <a:p>
            <a:r>
              <a:rPr lang="en-US" sz="2000" dirty="0">
                <a:solidFill>
                  <a:srgbClr val="FF6600"/>
                </a:solidFill>
              </a:rPr>
              <a:t>          </a:t>
            </a:r>
            <a:r>
              <a:rPr lang="en-US" sz="2000" dirty="0" smtClean="0">
                <a:solidFill>
                  <a:srgbClr val="FF6600"/>
                </a:solidFill>
              </a:rPr>
              <a:t>to </a:t>
            </a:r>
            <a:r>
              <a:rPr lang="en-US" sz="2000" dirty="0">
                <a:solidFill>
                  <a:srgbClr val="FF6600"/>
                </a:solidFill>
              </a:rPr>
              <a:t>{ </a:t>
            </a:r>
            <a:r>
              <a:rPr lang="en-US" sz="2000" dirty="0" smtClean="0">
                <a:solidFill>
                  <a:srgbClr val="FF6600"/>
                </a:solidFill>
              </a:rPr>
              <a:t>}      /*</a:t>
            </a:r>
            <a:r>
              <a:rPr lang="en-US" sz="2000" dirty="0" err="1" smtClean="0">
                <a:solidFill>
                  <a:srgbClr val="FF6600"/>
                </a:solidFill>
              </a:rPr>
              <a:t>tương</a:t>
            </a:r>
            <a:r>
              <a:rPr lang="en-US" sz="2000" dirty="0" smtClean="0">
                <a:solidFill>
                  <a:srgbClr val="FF6600"/>
                </a:solidFill>
              </a:rPr>
              <a:t> </a:t>
            </a:r>
            <a:r>
              <a:rPr lang="en-US" sz="2000" dirty="0" err="1" smtClean="0">
                <a:solidFill>
                  <a:srgbClr val="FF6600"/>
                </a:solidFill>
              </a:rPr>
              <a:t>đương</a:t>
            </a:r>
            <a:r>
              <a:rPr lang="en-US" sz="2000" dirty="0" smtClean="0">
                <a:solidFill>
                  <a:srgbClr val="FF6600"/>
                </a:solidFill>
              </a:rPr>
              <a:t> </a:t>
            </a:r>
            <a:r>
              <a:rPr lang="en-US" sz="2000" dirty="0" err="1" smtClean="0">
                <a:solidFill>
                  <a:srgbClr val="FF6600"/>
                </a:solidFill>
              </a:rPr>
              <a:t>với</a:t>
            </a:r>
            <a:r>
              <a:rPr lang="en-US" sz="2000" dirty="0" smtClean="0">
                <a:solidFill>
                  <a:srgbClr val="FF6600"/>
                </a:solidFill>
              </a:rPr>
              <a:t> 100%*/</a:t>
            </a:r>
            <a:endParaRPr lang="en-US" sz="2000" dirty="0">
              <a:solidFill>
                <a:srgbClr val="FF6600"/>
              </a:solidFill>
            </a:endParaRPr>
          </a:p>
          <a:p>
            <a:r>
              <a:rPr lang="en-US" sz="2000" dirty="0">
                <a:solidFill>
                  <a:srgbClr val="FF66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5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CSS Position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/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ở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;</a:t>
            </a:r>
          </a:p>
          <a:p>
            <a:r>
              <a:rPr lang="en-US" dirty="0" smtClean="0"/>
              <a:t>Cho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/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mối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nhaup</a:t>
            </a:r>
            <a:r>
              <a:rPr lang="en-US" dirty="0" smtClean="0"/>
              <a:t>; </a:t>
            </a:r>
          </a:p>
          <a:p>
            <a:r>
              <a:rPr lang="en-US" dirty="0" smtClean="0"/>
              <a:t>CSS Position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Position: </a:t>
            </a:r>
            <a:r>
              <a:rPr lang="en-US" dirty="0" smtClean="0">
                <a:solidFill>
                  <a:srgbClr val="FF0000"/>
                </a:solidFill>
              </a:rPr>
              <a:t>static</a:t>
            </a:r>
          </a:p>
          <a:p>
            <a:pPr lvl="1"/>
            <a:r>
              <a:rPr lang="en-US" dirty="0" smtClean="0"/>
              <a:t>Position: </a:t>
            </a:r>
            <a:r>
              <a:rPr lang="en-US" dirty="0" smtClean="0">
                <a:solidFill>
                  <a:srgbClr val="FF0000"/>
                </a:solidFill>
              </a:rPr>
              <a:t>relative</a:t>
            </a:r>
          </a:p>
          <a:p>
            <a:pPr lvl="1"/>
            <a:r>
              <a:rPr lang="en-US" dirty="0" smtClean="0"/>
              <a:t>Position: </a:t>
            </a:r>
            <a:r>
              <a:rPr lang="en-US" dirty="0" smtClean="0">
                <a:solidFill>
                  <a:srgbClr val="FF0000"/>
                </a:solidFill>
              </a:rPr>
              <a:t>absolute</a:t>
            </a:r>
          </a:p>
          <a:p>
            <a:pPr lvl="1"/>
            <a:r>
              <a:rPr lang="en-US" dirty="0" smtClean="0"/>
              <a:t>Position: </a:t>
            </a:r>
            <a:r>
              <a:rPr lang="en-US" dirty="0" smtClean="0">
                <a:solidFill>
                  <a:srgbClr val="FF0000"/>
                </a:solidFill>
              </a:rPr>
              <a:t>fixed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sticky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pPr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331" y="2965536"/>
            <a:ext cx="27527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278915" y="2664308"/>
            <a:ext cx="482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Top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98115" y="3687565"/>
            <a:ext cx="61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Right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13601" y="4529394"/>
            <a:ext cx="811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Bottom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80539" y="3690865"/>
            <a:ext cx="503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Left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CSS3 Animation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367620"/>
              </p:ext>
            </p:extLst>
          </p:nvPr>
        </p:nvGraphicFramePr>
        <p:xfrm>
          <a:off x="286350" y="757874"/>
          <a:ext cx="8461409" cy="4007800"/>
        </p:xfrm>
        <a:graphic>
          <a:graphicData uri="http://schemas.openxmlformats.org/drawingml/2006/table">
            <a:tbl>
              <a:tblPr/>
              <a:tblGrid>
                <a:gridCol w="2156198">
                  <a:extLst>
                    <a:ext uri="{9D8B030D-6E8A-4147-A177-3AD203B41FA5}">
                      <a16:colId xmlns:a16="http://schemas.microsoft.com/office/drawing/2014/main" val="2745093332"/>
                    </a:ext>
                  </a:extLst>
                </a:gridCol>
                <a:gridCol w="6305211">
                  <a:extLst>
                    <a:ext uri="{9D8B030D-6E8A-4147-A177-3AD203B41FA5}">
                      <a16:colId xmlns:a16="http://schemas.microsoft.com/office/drawing/2014/main" val="2118333139"/>
                    </a:ext>
                  </a:extLst>
                </a:gridCol>
              </a:tblGrid>
              <a:tr h="360839">
                <a:tc>
                  <a:txBody>
                    <a:bodyPr/>
                    <a:lstStyle/>
                    <a:p>
                      <a:pPr fontAlgn="t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animation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Thẻ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vắt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tắt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để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thiết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giá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trị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cho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tất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cả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các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thuộc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tính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animation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dưới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đây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fontAlgn="t"/>
                      <a:r>
                        <a:rPr lang="en-US" sz="14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animation:</a:t>
                      </a:r>
                      <a:r>
                        <a:rPr lang="en-US" sz="1400" b="0" i="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400" b="0" i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name] [duration] [timing-function] [delay] [iteration-count] [direction] [fill-mode] [play-state]</a:t>
                      </a:r>
                      <a:r>
                        <a:rPr lang="en-US" sz="14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260849"/>
                  </a:ext>
                </a:extLst>
              </a:tr>
              <a:tr h="306227">
                <a:tc>
                  <a:txBody>
                    <a:bodyPr/>
                    <a:lstStyle/>
                    <a:p>
                      <a:pPr fontAlgn="t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animation-name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rgbClr val="FF0000"/>
                          </a:solidFill>
                          <a:effectLst/>
                        </a:rPr>
                        <a:t>Tên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của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animation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đã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được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đặt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trong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@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keyframes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9356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fontAlgn="t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animation-duration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Xác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định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khoảng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thời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gian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giấy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hoặc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mili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giây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để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hiệu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ứng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hoàn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thành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26723"/>
                  </a:ext>
                </a:extLst>
              </a:tr>
              <a:tr h="360839">
                <a:tc>
                  <a:txBody>
                    <a:bodyPr/>
                    <a:lstStyle/>
                    <a:p>
                      <a:pPr marL="0" algn="l" defTabSz="457200" rtl="0" eaLnBrk="1" fontAlgn="t" latinLnBrk="0" hangingPunct="1"/>
                      <a:r>
                        <a:rPr lang="en-US" sz="14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animation-timing-function</a:t>
                      </a: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Xác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định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khoảng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thời</a:t>
                      </a:r>
                      <a:r>
                        <a:rPr lang="en-US" sz="14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gian</a:t>
                      </a:r>
                      <a:r>
                        <a:rPr lang="en-US" sz="14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hoàn</a:t>
                      </a:r>
                      <a:r>
                        <a:rPr lang="en-US" sz="14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thành</a:t>
                      </a:r>
                      <a:r>
                        <a:rPr lang="en-US" sz="14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hiệu</a:t>
                      </a:r>
                      <a:r>
                        <a:rPr lang="en-US" sz="14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ứng</a:t>
                      </a:r>
                      <a:r>
                        <a:rPr lang="en-US" sz="14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theo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một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dạng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hình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học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nào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đó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40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ease, linear, ease-in, ease-out, ease-in-out, initial, inherit</a:t>
                      </a:r>
                      <a:endParaRPr lang="en-US" sz="1400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912237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animation-delay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Xác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định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khoảng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thời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gian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chờ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trước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khi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hiệu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ứng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bắt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đầu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012014"/>
                  </a:ext>
                </a:extLst>
              </a:tr>
              <a:tr h="360839">
                <a:tc>
                  <a:txBody>
                    <a:bodyPr/>
                    <a:lstStyle/>
                    <a:p>
                      <a:pPr fontAlgn="t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animation-iteration-count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Xác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định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số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lần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mà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chu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trình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hiệu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ứng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sẽ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thực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hiện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Số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lần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lặp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trước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khi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0000"/>
                          </a:solidFill>
                          <a:effectLst/>
                        </a:rPr>
                        <a:t>dừng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446165"/>
                  </a:ext>
                </a:extLst>
              </a:tr>
              <a:tr h="360839">
                <a:tc>
                  <a:txBody>
                    <a:bodyPr/>
                    <a:lstStyle/>
                    <a:p>
                      <a:pPr fontAlgn="t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animation-direction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Xác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đinh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xem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hiệu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ứng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sau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khi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kết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thúc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có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lặp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lại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hay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không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?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Và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theo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hướng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nào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? 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lặp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lại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0 -&gt; 100), reverse (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lặp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lại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 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100  0</a:t>
                      </a: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alternate(0-100-100-0)</a:t>
                      </a:r>
                      <a:endParaRPr lang="en-US" sz="1400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069584"/>
                  </a:ext>
                </a:extLst>
              </a:tr>
              <a:tr h="360839">
                <a:tc>
                  <a:txBody>
                    <a:bodyPr/>
                    <a:lstStyle/>
                    <a:p>
                      <a:pPr fontAlgn="t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animation-fill-mode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Xác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định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chế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độ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áp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dụng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cho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phần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tử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trước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và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sau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khi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thực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hiện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203516"/>
                  </a:ext>
                </a:extLst>
              </a:tr>
              <a:tr h="253036">
                <a:tc>
                  <a:txBody>
                    <a:bodyPr/>
                    <a:lstStyle/>
                    <a:p>
                      <a:pPr fontAlgn="t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animation-play-state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Xác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định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việc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hiệu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ứng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được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chạy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hay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tạm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dừng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855766"/>
                  </a:ext>
                </a:extLst>
              </a:tr>
              <a:tr h="360839">
                <a:tc>
                  <a:txBody>
                    <a:bodyPr/>
                    <a:lstStyle/>
                    <a:p>
                      <a:pPr fontAlgn="t"/>
                      <a:r>
                        <a:rPr lang="en-US" sz="1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@</a:t>
                      </a:r>
                      <a:r>
                        <a:rPr lang="en-US" sz="1400" b="1" u="none" strike="noStrike" dirty="0" err="1">
                          <a:solidFill>
                            <a:srgbClr val="00B050"/>
                          </a:solidFill>
                          <a:effectLst/>
                        </a:rPr>
                        <a:t>keyframes</a:t>
                      </a:r>
                      <a:endParaRPr lang="en-US" sz="14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27193" marR="27193" marT="19424" marB="19424" anchor="ctr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Đặt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  <a:effectLst/>
                        </a:rPr>
                        <a:t>tên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và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xác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định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các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thuộc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tính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hiệu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ứng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cho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phần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tử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93" marR="27193" marT="19424" marB="19424">
                    <a:lnL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E3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37431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09e-BM/DT/FSOFT - ©FPT SOFTWARE – Fresher Academy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animation-direction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31</a:t>
            </a:fld>
            <a:endParaRPr lang="en-US"/>
          </a:p>
        </p:txBody>
      </p:sp>
      <p:pic>
        <p:nvPicPr>
          <p:cNvPr id="12290" name="Picture 2" descr="https://cdn-media-1.freecodecamp.org/images/1*eieHJ8k7I23ciLIlLl0A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39" y="920346"/>
            <a:ext cx="4491355" cy="35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4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animation-iteration-count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32</a:t>
            </a:fld>
            <a:endParaRPr lang="en-US"/>
          </a:p>
        </p:txBody>
      </p:sp>
      <p:pic>
        <p:nvPicPr>
          <p:cNvPr id="13314" name="Picture 2" descr="https://cdn-media-1.freecodecamp.org/images/1*RmHSdHd4BdbuWrOFE_AX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5" y="1590470"/>
            <a:ext cx="6729889" cy="98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cdn-media-1.freecodecamp.org/images/1*_ZheMsIcV-_Y3Ueo1Q924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" y="861060"/>
            <a:ext cx="3177541" cy="46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26731" y="908751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Lặp</a:t>
            </a:r>
            <a:r>
              <a:rPr lang="en-US" b="1" dirty="0" smtClean="0">
                <a:solidFill>
                  <a:srgbClr val="FF0000"/>
                </a:solidFill>
              </a:rPr>
              <a:t> 1 </a:t>
            </a:r>
            <a:r>
              <a:rPr lang="en-US" b="1" dirty="0" err="1" smtClean="0">
                <a:solidFill>
                  <a:srgbClr val="FF0000"/>
                </a:solidFill>
              </a:rPr>
              <a:t>lần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89244" y="214723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Lặp</a:t>
            </a:r>
            <a:r>
              <a:rPr lang="en-US" b="1" dirty="0" smtClean="0">
                <a:solidFill>
                  <a:srgbClr val="FF0000"/>
                </a:solidFill>
              </a:rPr>
              <a:t> 2 </a:t>
            </a:r>
            <a:r>
              <a:rPr lang="en-US" b="1" dirty="0" err="1" smtClean="0">
                <a:solidFill>
                  <a:srgbClr val="FF0000"/>
                </a:solidFill>
              </a:rPr>
              <a:t>lần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3318" name="Picture 6" descr="https://cdn-media-1.freecodecamp.org/images/1*pfeXffRqnwbMEV5ib7ZkF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" y="3157714"/>
            <a:ext cx="76200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21366" y="415036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Lặp</a:t>
            </a:r>
            <a:r>
              <a:rPr lang="en-US" b="1" dirty="0" smtClean="0">
                <a:solidFill>
                  <a:srgbClr val="FF0000"/>
                </a:solidFill>
              </a:rPr>
              <a:t> 3 </a:t>
            </a:r>
            <a:r>
              <a:rPr lang="en-US" b="1" dirty="0" err="1" smtClean="0">
                <a:solidFill>
                  <a:srgbClr val="FF0000"/>
                </a:solidFill>
              </a:rPr>
              <a:t>lần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from - to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2" y="1203645"/>
            <a:ext cx="1355465" cy="375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4" y="2350405"/>
            <a:ext cx="1019175" cy="314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99" y="2815522"/>
            <a:ext cx="1238250" cy="333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62" y="1847188"/>
            <a:ext cx="1143000" cy="352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665" y="695241"/>
            <a:ext cx="483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loading </a:t>
            </a:r>
            <a:r>
              <a:rPr lang="en-US" dirty="0" err="1" smtClean="0"/>
              <a:t>với</a:t>
            </a:r>
            <a:r>
              <a:rPr lang="en-US" dirty="0" smtClean="0"/>
              <a:t> 05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32042" y="3148897"/>
            <a:ext cx="21996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sv-SE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sv-SE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sv-SE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sv-SE" sz="1200" dirty="0">
                <a:solidFill>
                  <a:srgbClr val="CE9178"/>
                </a:solidFill>
                <a:latin typeface="Consolas" panose="020B0609020204030204" pitchFamily="49" charset="0"/>
              </a:rPr>
              <a:t>"loadingdiv"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sv-SE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sv-SE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sv-SE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sv-SE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sv-SE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sv-SE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sv-SE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sv-SE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sv-SE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sv-SE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sv-SE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sv-SE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sv-SE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sv-S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95542" y="819064"/>
            <a:ext cx="4031673" cy="34778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loadingdiv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200px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100px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   margin-top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loadingdiv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inline-block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vertical-align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middle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15px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15px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background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#174C4F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50%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box-shadow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B5CEA8"/>
                </a:solidFill>
                <a:latin typeface="Consolas" panose="020B0609020204030204" pitchFamily="49" charset="0"/>
              </a:rPr>
              <a:t>1px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#444444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/* CSS 3 Animation -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từng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thành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phần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*/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animation-name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loading;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animation-duration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0.9s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animation-iteration-count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infinite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animation-direction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alternate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/*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Rút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gọn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trong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thuộc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tính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animation */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/* animation: loading 0.9s infinite alternate;  */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369127" y="1063321"/>
            <a:ext cx="2603556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/*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Thay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đổi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màu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sắc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của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item 2 */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loadingdiv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span:nth-of-type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background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#207178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animation-delay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0.2s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animation-delay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0.2s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/*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Thay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đổi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màu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sắc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của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item 3 */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loadingdiv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span:nth-of-type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background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#FF9666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animation-delay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0.4s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animation-delay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0.4s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/*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Thay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đổi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màu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sắc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của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item 4 */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loadingdiv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span:nth-of-type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background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#FFE184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animation-delay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0.6s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animation-delay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0.6s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/*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Thay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đổi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màu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sắc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của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item 5 */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loadingdiv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span:nth-of-type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background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#F5E9BE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animation-delay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0.8s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animation-delay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0.8s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0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18260" y="778163"/>
            <a:ext cx="7155180" cy="22929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/*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Thiết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lập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các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giá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trị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hiệu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ứng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cho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@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keyframe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có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tên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là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 loading */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C586C0"/>
                </a:solidFill>
                <a:latin typeface="Consolas" panose="020B0609020204030204" pitchFamily="49" charset="0"/>
              </a:rPr>
              <a:t>keyframes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loading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from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15px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15px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translateZ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to 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25px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25px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translateZ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25px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606" y="3205204"/>
            <a:ext cx="8826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FF0000"/>
                </a:solidFill>
              </a:rPr>
              <a:t>Chú</a:t>
            </a:r>
            <a:r>
              <a:rPr lang="en-US" b="1" i="1" dirty="0" smtClean="0">
                <a:solidFill>
                  <a:srgbClr val="FF0000"/>
                </a:solidFill>
              </a:rPr>
              <a:t> ý: </a:t>
            </a:r>
            <a:r>
              <a:rPr lang="en-US" b="1" i="1" dirty="0" err="1" smtClean="0">
                <a:solidFill>
                  <a:srgbClr val="FF0000"/>
                </a:solidFill>
              </a:rPr>
              <a:t>để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hiệu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ứng</a:t>
            </a:r>
            <a:r>
              <a:rPr lang="en-US" b="1" i="1" dirty="0" smtClean="0">
                <a:solidFill>
                  <a:srgbClr val="FF0000"/>
                </a:solidFill>
              </a:rPr>
              <a:t> animation </a:t>
            </a:r>
            <a:r>
              <a:rPr lang="en-US" b="1" i="1" dirty="0" err="1" smtClean="0">
                <a:solidFill>
                  <a:srgbClr val="FF0000"/>
                </a:solidFill>
              </a:rPr>
              <a:t>thực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hiện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được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trên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tất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cả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các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trình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duyệt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khác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thì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cần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thêm</a:t>
            </a:r>
            <a:endParaRPr lang="en-US" b="1" i="1" dirty="0">
              <a:solidFill>
                <a:srgbClr val="FF0000"/>
              </a:solidFill>
            </a:endParaRPr>
          </a:p>
          <a:p>
            <a:r>
              <a:rPr lang="en-US" b="1" i="1" dirty="0" err="1" smtClean="0">
                <a:solidFill>
                  <a:srgbClr val="FF0000"/>
                </a:solidFill>
              </a:rPr>
              <a:t>Các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tiền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tố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sau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đây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vào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các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thẻ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thuộc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tính</a:t>
            </a:r>
            <a:r>
              <a:rPr lang="en-US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</a:rPr>
              <a:t>animiation</a:t>
            </a:r>
            <a:r>
              <a:rPr lang="en-US" b="1" i="1" dirty="0" smtClean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3918954" y="3891616"/>
            <a:ext cx="1614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/* </a:t>
            </a:r>
            <a:r>
              <a:rPr lang="en-US" i="1" dirty="0" smtClean="0"/>
              <a:t>Firefox </a:t>
            </a:r>
            <a:r>
              <a:rPr lang="en-US" i="1" dirty="0"/>
              <a:t>5+ </a:t>
            </a:r>
            <a:r>
              <a:rPr lang="en-US" i="1" dirty="0" smtClean="0"/>
              <a:t>*/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moz</a:t>
            </a:r>
            <a:r>
              <a:rPr lang="en-US" dirty="0">
                <a:solidFill>
                  <a:srgbClr val="FF0000"/>
                </a:solidFill>
              </a:rPr>
              <a:t>-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18260" y="3870262"/>
            <a:ext cx="2440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/* Chrome</a:t>
            </a:r>
            <a:r>
              <a:rPr lang="en-US" dirty="0"/>
              <a:t>, </a:t>
            </a:r>
            <a:r>
              <a:rPr lang="en-US" i="1" dirty="0"/>
              <a:t>Safari 4+ */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webkit</a:t>
            </a:r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47775" y="3893700"/>
            <a:ext cx="1680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/* Opera 12+ </a:t>
            </a:r>
            <a:r>
              <a:rPr lang="en-US" i="1" dirty="0" smtClean="0"/>
              <a:t>*/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o-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18954" y="1767840"/>
            <a:ext cx="790206" cy="167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236720" y="1996440"/>
            <a:ext cx="472440" cy="60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72622" y="1601465"/>
            <a:ext cx="338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Đổi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translateZ</a:t>
            </a:r>
            <a:r>
              <a:rPr lang="en-US" dirty="0" smtClean="0">
                <a:solidFill>
                  <a:srgbClr val="FFFF00"/>
                </a:solidFill>
              </a:rPr>
              <a:t>() </a:t>
            </a:r>
            <a:r>
              <a:rPr lang="en-US" dirty="0" smtClean="0">
                <a:solidFill>
                  <a:srgbClr val="FF0000"/>
                </a:solidFill>
              </a:rPr>
              <a:t>sang </a:t>
            </a:r>
            <a:r>
              <a:rPr lang="en-US" dirty="0" err="1" smtClean="0">
                <a:solidFill>
                  <a:srgbClr val="FFFF00"/>
                </a:solidFill>
              </a:rPr>
              <a:t>stranslateY</a:t>
            </a:r>
            <a:r>
              <a:rPr lang="en-US" dirty="0" smtClean="0">
                <a:solidFill>
                  <a:srgbClr val="FFFF00"/>
                </a:solidFill>
              </a:rPr>
              <a:t>()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để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cảm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nhận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sự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khác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biệt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27" y="2314651"/>
            <a:ext cx="1259205" cy="44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Keyframes</a:t>
            </a:r>
            <a:r>
              <a:rPr lang="en-US" dirty="0" smtClean="0"/>
              <a:t> –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%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35</a:t>
            </a:fld>
            <a:endParaRPr lang="en-US"/>
          </a:p>
        </p:txBody>
      </p:sp>
      <p:pic>
        <p:nvPicPr>
          <p:cNvPr id="14338" name="Picture 2" descr="CSS animation guide for no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92" y="1738997"/>
            <a:ext cx="2780506" cy="17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8120" y="908417"/>
            <a:ext cx="3108960" cy="5539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"wrapper"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"element"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" y="1519856"/>
            <a:ext cx="3108960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.wrapper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margin-top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150px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900px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.element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aqua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border-radius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50%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animation-iteration-count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infinite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animation-direction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alternate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wrapper:hover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.element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animation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jump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infinite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alternate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55896" y="897078"/>
            <a:ext cx="2926080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586C0"/>
                </a:solidFill>
                <a:latin typeface="Consolas" panose="020B0609020204030204" pitchFamily="49" charset="0"/>
              </a:rPr>
              <a:t>@</a:t>
            </a:r>
            <a:r>
              <a:rPr lang="en-US" sz="1000" dirty="0" err="1">
                <a:solidFill>
                  <a:srgbClr val="C586C0"/>
                </a:solidFill>
                <a:latin typeface="Consolas" panose="020B0609020204030204" pitchFamily="49" charset="0"/>
              </a:rPr>
              <a:t>keyframes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jump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0%{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25%{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80px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-80px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0.8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50%{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200px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1.5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75%{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280px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-80px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1.3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100%{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450px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0px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transform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scale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2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Case study Animation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hình</a:t>
            </a:r>
            <a:r>
              <a:rPr lang="en-US" sz="2800" dirty="0" smtClean="0"/>
              <a:t> </a:t>
            </a:r>
            <a:r>
              <a:rPr lang="en-US" sz="2800" dirty="0" err="1" smtClean="0"/>
              <a:t>ảnh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8606" y="825687"/>
            <a:ext cx="819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mờ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ảnh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/>
              <a:t>khi</a:t>
            </a:r>
            <a:r>
              <a:rPr lang="en-US" b="1" dirty="0" smtClean="0"/>
              <a:t> hover </a:t>
            </a:r>
            <a:r>
              <a:rPr lang="en-US" b="1" dirty="0" smtClean="0">
                <a:sym typeface="Wingdings" panose="05000000000000000000" pitchFamily="2" charset="2"/>
              </a:rPr>
              <a:t> </a:t>
            </a:r>
            <a:r>
              <a:rPr lang="en-US" b="1" dirty="0" err="1" smtClean="0">
                <a:sym typeface="Wingdings" panose="05000000000000000000" pitchFamily="2" charset="2"/>
              </a:rPr>
              <a:t>sử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dụng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opacity </a:t>
            </a:r>
            <a:r>
              <a:rPr lang="en-US" b="1" dirty="0" err="1" smtClean="0">
                <a:sym typeface="Wingdings" panose="05000000000000000000" pitchFamily="2" charset="2"/>
              </a:rPr>
              <a:t>để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thiết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lập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độ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trong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suốt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của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ảnh</a:t>
            </a:r>
            <a:r>
              <a:rPr lang="en-US" b="1" dirty="0" smtClean="0"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[0-1]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97" y="1350412"/>
            <a:ext cx="2660528" cy="15132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87" y="3174422"/>
            <a:ext cx="2730348" cy="15592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44364" y="2869680"/>
            <a:ext cx="103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Opacity:0.5</a:t>
            </a:r>
            <a:endParaRPr lang="en-US" sz="1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1914762" y="2895778"/>
            <a:ext cx="967740" cy="237547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10254" y="1745166"/>
            <a:ext cx="4563186" cy="6001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ima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"./images/u23-vn.jpg"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"My Image"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45164" y="2416226"/>
            <a:ext cx="4528276" cy="22929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ima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800px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450px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ima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transition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opacity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1s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ease-out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ima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7BA7D"/>
                </a:solidFill>
                <a:latin typeface="Consolas" panose="020B0609020204030204" pitchFamily="49" charset="0"/>
              </a:rPr>
              <a:t>img:hover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1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hover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06866" y="869498"/>
            <a:ext cx="286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Thay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đổi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ảnh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/>
              <a:t>khác</a:t>
            </a:r>
            <a:r>
              <a:rPr lang="en-US" b="1" dirty="0" smtClean="0"/>
              <a:t> </a:t>
            </a:r>
            <a:r>
              <a:rPr lang="en-US" b="1" dirty="0" err="1" smtClean="0"/>
              <a:t>khi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hover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606" y="3354603"/>
            <a:ext cx="5486400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"image-area"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&lt;!--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 Image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sẽ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thay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thế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--&gt;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"./images/img-slide.png"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"New Image"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"change"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&lt;!--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Image ban </a:t>
            </a:r>
            <a:r>
              <a:rPr lang="en-US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đầu</a:t>
            </a:r>
            <a:r>
              <a:rPr lang="en-US" sz="1000" dirty="0">
                <a:solidFill>
                  <a:srgbClr val="6A9955"/>
                </a:solidFill>
                <a:latin typeface="Consolas" panose="020B0609020204030204" pitchFamily="49" charset="0"/>
              </a:rPr>
              <a:t> --&gt;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"./images/u23-vn.jpg"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"My Image"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"origin"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" y="1379745"/>
            <a:ext cx="3086397" cy="17706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9766" y="84852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B050"/>
                </a:solidFill>
              </a:rPr>
              <a:t>Ảnh</a:t>
            </a:r>
            <a:r>
              <a:rPr lang="en-US" b="1" dirty="0" smtClean="0">
                <a:solidFill>
                  <a:srgbClr val="00B050"/>
                </a:solidFill>
              </a:rPr>
              <a:t> ban </a:t>
            </a:r>
            <a:r>
              <a:rPr lang="en-US" b="1" dirty="0" err="1" smtClean="0">
                <a:solidFill>
                  <a:srgbClr val="00B050"/>
                </a:solidFill>
              </a:rPr>
              <a:t>đầu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866" y="1389421"/>
            <a:ext cx="3087504" cy="17610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36233" y="1396613"/>
            <a:ext cx="2432508" cy="17081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D7BA7D"/>
                </a:solidFill>
                <a:latin typeface="Consolas" panose="020B0609020204030204" pitchFamily="49" charset="0"/>
              </a:rPr>
              <a:t>.image-area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800px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450px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} </a:t>
            </a:r>
          </a:p>
          <a:p>
            <a:r>
              <a:rPr lang="en-US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D7BA7D"/>
                </a:solidFill>
                <a:latin typeface="Consolas" panose="020B0609020204030204" pitchFamily="49" charset="0"/>
              </a:rPr>
              <a:t>.image-area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50" dirty="0" err="1">
                <a:solidFill>
                  <a:srgbClr val="D7BA7D"/>
                </a:solidFill>
                <a:latin typeface="Consolas" panose="020B0609020204030204" pitchFamily="49" charset="0"/>
              </a:rPr>
              <a:t>img.origin:hover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50" dirty="0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;    </a:t>
            </a:r>
          </a:p>
          <a:p>
            <a:r>
              <a:rPr lang="en-US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50731" y="3359938"/>
            <a:ext cx="3118010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/>
            <a:r>
              <a:rPr lang="en-US" sz="1000" dirty="0">
                <a:solidFill>
                  <a:srgbClr val="D7BA7D"/>
                </a:solidFill>
                <a:latin typeface="Consolas" panose="020B0609020204030204" pitchFamily="49" charset="0"/>
              </a:rPr>
              <a:t>.image-area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7BA7D"/>
                </a:solidFill>
                <a:latin typeface="Consolas" panose="020B0609020204030204" pitchFamily="49" charset="0"/>
              </a:rPr>
              <a:t>img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lvl="0"/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transition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:opacity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ease-in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75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overlay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" y="826937"/>
            <a:ext cx="4108703" cy="2061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59" y="826937"/>
            <a:ext cx="4068553" cy="206104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196809" y="1366248"/>
            <a:ext cx="451391" cy="9824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88106" y="3011167"/>
            <a:ext cx="8813006" cy="178510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"image-area"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"./images/u23-vn.jpg"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"My images"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"overlay-content"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midle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U23 Viet Nam champion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Lorem ipsum dolor sit 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amet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consectetur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adipisicing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elit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. 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Molestias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eaque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voluptates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dicta quos 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aspernatur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vero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"more"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View More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563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8606" y="793076"/>
            <a:ext cx="231352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.image-area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900px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450px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.image-area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img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transition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0.5s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ease-in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.image-area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.overlay-content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absolute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transition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0.5s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ease-in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midle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position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relative</a:t>
            </a:r>
            <a:r>
              <a:rPr lang="en-US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50%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25%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top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25%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8326" y="793850"/>
            <a:ext cx="2414214" cy="27238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midle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a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block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text-decoration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midle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a:visited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a:link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midle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h2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a:hover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chocolate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midle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block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100%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box-sizing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border-box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0rem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0.5rem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8740" y="793850"/>
            <a:ext cx="3268980" cy="27238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midle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a.more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120px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box-sizing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border-box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0.8rem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1rem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chocolate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midle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a.more:hover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chocolate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image-area:hover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img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7BA7D"/>
                </a:solidFill>
                <a:latin typeface="Consolas" panose="020B0609020204030204" pitchFamily="49" charset="0"/>
              </a:rPr>
              <a:t>image-area:hover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.overlay-content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9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rgba</a:t>
            </a:r>
            <a:r>
              <a:rPr lang="en-US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18, 16, 16,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0.6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6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Position: static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958" y="925131"/>
            <a:ext cx="6322590" cy="271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 err="1" smtClean="0"/>
              <a:t>Đây</a:t>
            </a:r>
            <a:r>
              <a:rPr lang="en-US" sz="1800" dirty="0" smtClean="0"/>
              <a:t> </a:t>
            </a:r>
            <a:r>
              <a:rPr lang="en-US" sz="1800" dirty="0" err="1" smtClean="0"/>
              <a:t>là</a:t>
            </a:r>
            <a:r>
              <a:rPr lang="en-US" sz="1800" dirty="0" smtClean="0"/>
              <a:t> </a:t>
            </a:r>
            <a:r>
              <a:rPr lang="en-US" sz="1800" dirty="0" err="1" smtClean="0"/>
              <a:t>giá</a:t>
            </a:r>
            <a:r>
              <a:rPr lang="en-US" sz="1800" dirty="0" smtClean="0"/>
              <a:t> </a:t>
            </a:r>
            <a:r>
              <a:rPr lang="en-US" sz="1800" dirty="0" err="1" smtClean="0"/>
              <a:t>trị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position </a:t>
            </a:r>
            <a:r>
              <a:rPr lang="en-US" sz="1800" dirty="0" err="1" smtClean="0">
                <a:solidFill>
                  <a:srgbClr val="FF0000"/>
                </a:solidFill>
              </a:rPr>
              <a:t>mặc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định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/>
              <a:t>của</a:t>
            </a:r>
            <a:r>
              <a:rPr lang="en-US" sz="1800" dirty="0" smtClean="0"/>
              <a:t> </a:t>
            </a:r>
            <a:r>
              <a:rPr lang="en-US" sz="1800" dirty="0" err="1" smtClean="0"/>
              <a:t>tất</a:t>
            </a:r>
            <a:r>
              <a:rPr lang="en-US" sz="1800" dirty="0" smtClean="0"/>
              <a:t> </a:t>
            </a:r>
            <a:r>
              <a:rPr lang="en-US" sz="1800" dirty="0" err="1" smtClean="0"/>
              <a:t>cả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phần</a:t>
            </a:r>
            <a:r>
              <a:rPr lang="en-US" sz="1800" dirty="0" smtClean="0"/>
              <a:t> </a:t>
            </a:r>
            <a:r>
              <a:rPr lang="en-US" sz="1800" dirty="0" err="1" smtClean="0"/>
              <a:t>tử</a:t>
            </a:r>
            <a:r>
              <a:rPr lang="en-US" sz="1800" dirty="0" smtClean="0"/>
              <a:t> HTML;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Mỗi</a:t>
            </a:r>
            <a:r>
              <a:rPr lang="en-US" sz="1800" dirty="0"/>
              <a:t> </a:t>
            </a:r>
            <a:r>
              <a:rPr lang="en-US" sz="1800" dirty="0" err="1"/>
              <a:t>vùng</a:t>
            </a:r>
            <a:r>
              <a:rPr lang="en-US" sz="1800" dirty="0"/>
              <a:t>/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tử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FF0000"/>
                </a:solidFill>
              </a:rPr>
              <a:t>cố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định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nằm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trên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một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hàng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FF0000"/>
                </a:solidFill>
              </a:rPr>
              <a:t>được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sắp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xếp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từ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trên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xuống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dưới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(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vùng</a:t>
            </a:r>
            <a:r>
              <a:rPr lang="en-US" sz="1800" dirty="0"/>
              <a:t>/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tử</a:t>
            </a:r>
            <a:r>
              <a:rPr lang="en-US" sz="1800" dirty="0"/>
              <a:t> </a:t>
            </a:r>
            <a:r>
              <a:rPr lang="en-US" sz="1800" dirty="0" err="1"/>
              <a:t>liền</a:t>
            </a:r>
            <a:r>
              <a:rPr lang="en-US" sz="1800" dirty="0"/>
              <a:t> </a:t>
            </a:r>
            <a:r>
              <a:rPr lang="en-US" sz="1800" dirty="0" err="1"/>
              <a:t>kề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thuộc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r>
              <a:rPr lang="en-US" sz="1800" dirty="0" smtClean="0"/>
              <a:t> </a:t>
            </a:r>
            <a:r>
              <a:rPr lang="en-US" sz="1800" dirty="0" err="1" smtClean="0"/>
              <a:t>định</a:t>
            </a:r>
            <a:r>
              <a:rPr lang="en-US" sz="1800" dirty="0" smtClean="0"/>
              <a:t> </a:t>
            </a:r>
            <a:r>
              <a:rPr lang="en-US" sz="1800" dirty="0" err="1" smtClean="0"/>
              <a:t>vị</a:t>
            </a:r>
            <a:r>
              <a:rPr lang="en-US" sz="1800" dirty="0" smtClean="0"/>
              <a:t>: </a:t>
            </a:r>
            <a:r>
              <a:rPr lang="en-US" sz="1800" dirty="0" smtClean="0">
                <a:solidFill>
                  <a:srgbClr val="FF0000"/>
                </a:solidFill>
              </a:rPr>
              <a:t>top, left, right, bottom </a:t>
            </a:r>
            <a:r>
              <a:rPr lang="en-US" sz="1800" dirty="0" err="1" smtClean="0">
                <a:solidFill>
                  <a:srgbClr val="FF0000"/>
                </a:solidFill>
              </a:rPr>
              <a:t>và</a:t>
            </a:r>
            <a:r>
              <a:rPr lang="en-US" sz="1800" dirty="0" smtClean="0">
                <a:solidFill>
                  <a:srgbClr val="FF0000"/>
                </a:solidFill>
              </a:rPr>
              <a:t> z-index </a:t>
            </a:r>
            <a:r>
              <a:rPr lang="en-US" sz="1800" dirty="0" err="1" smtClean="0">
                <a:solidFill>
                  <a:srgbClr val="FF0000"/>
                </a:solidFill>
              </a:rPr>
              <a:t>không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sử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dụng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được</a:t>
            </a:r>
            <a:r>
              <a:rPr lang="en-US" sz="1800" dirty="0" smtClean="0">
                <a:solidFill>
                  <a:srgbClr val="FF0000"/>
                </a:solidFill>
              </a:rPr>
              <a:t> (</a:t>
            </a:r>
            <a:r>
              <a:rPr lang="en-US" sz="1800" dirty="0" err="1" smtClean="0">
                <a:solidFill>
                  <a:srgbClr val="FF0000"/>
                </a:solidFill>
              </a:rPr>
              <a:t>không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có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tác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dụng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r>
              <a:rPr lang="en-US" sz="1800" dirty="0" smtClean="0"/>
              <a:t>; 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8" name="Picture 2" descr="CSS Positioning: St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826" y="925132"/>
            <a:ext cx="2235912" cy="338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0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62" y="857433"/>
            <a:ext cx="7095172" cy="356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4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0" y="673012"/>
            <a:ext cx="8946356" cy="20505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0" y="2723548"/>
            <a:ext cx="8890160" cy="20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65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4" descr="Kết quả hình ảnh cho gr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49" y="1449148"/>
            <a:ext cx="6174582" cy="199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10CF-D8EB-4339-A038-1E0E0D4A410F}" type="datetime1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2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Position: relative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06" y="850106"/>
            <a:ext cx="5805890" cy="3496263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/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vị</a:t>
            </a:r>
            <a:r>
              <a:rPr lang="en-US" sz="2000" dirty="0" smtClean="0"/>
              <a:t> </a:t>
            </a:r>
            <a:r>
              <a:rPr lang="en-US" sz="2000" dirty="0" err="1" smtClean="0"/>
              <a:t>tương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tự</a:t>
            </a:r>
            <a:r>
              <a:rPr lang="en-US" sz="2000" dirty="0" smtClean="0"/>
              <a:t> </a:t>
            </a:r>
            <a:r>
              <a:rPr lang="en-US" sz="2000" dirty="0" err="1" smtClean="0"/>
              <a:t>như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position:static</a:t>
            </a:r>
            <a:endParaRPr lang="en-US" sz="2000" i="1" dirty="0">
              <a:solidFill>
                <a:srgbClr val="FF0000"/>
              </a:solidFill>
            </a:endParaRPr>
          </a:p>
          <a:p>
            <a:r>
              <a:rPr lang="en-US" sz="2000" dirty="0" err="1" smtClean="0"/>
              <a:t>Nhưng</a:t>
            </a:r>
            <a:r>
              <a:rPr lang="en-US" sz="2000" dirty="0" smtClean="0"/>
              <a:t> </a:t>
            </a:r>
            <a:r>
              <a:rPr lang="en-US" sz="2000" dirty="0" err="1" smtClean="0"/>
              <a:t>chúng</a:t>
            </a:r>
            <a:r>
              <a:rPr lang="en-US" sz="2000" dirty="0" smtClean="0"/>
              <a:t> ta </a:t>
            </a:r>
            <a:r>
              <a:rPr lang="en-US" sz="2000" dirty="0" err="1" smtClean="0">
                <a:solidFill>
                  <a:srgbClr val="FF0000"/>
                </a:solidFill>
              </a:rPr>
              <a:t>sử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dụng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được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vị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rgbClr val="FF0000"/>
                </a:solidFill>
              </a:rPr>
              <a:t>top, left, bottom, right </a:t>
            </a:r>
            <a:r>
              <a:rPr lang="en-US" sz="2000" dirty="0" err="1" smtClean="0">
                <a:solidFill>
                  <a:srgbClr val="FF0000"/>
                </a:solidFill>
              </a:rPr>
              <a:t>và</a:t>
            </a:r>
            <a:r>
              <a:rPr lang="en-US" sz="2000" dirty="0" smtClean="0">
                <a:solidFill>
                  <a:srgbClr val="FF0000"/>
                </a:solidFill>
              </a:rPr>
              <a:t> z-index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Top: </a:t>
            </a:r>
            <a:r>
              <a:rPr lang="en-US" sz="1600" dirty="0" err="1" smtClean="0"/>
              <a:t>dịch</a:t>
            </a:r>
            <a:r>
              <a:rPr lang="en-US" sz="1600" dirty="0" smtClean="0"/>
              <a:t> </a:t>
            </a:r>
            <a:r>
              <a:rPr lang="en-US" sz="1600" dirty="0" err="1" smtClean="0"/>
              <a:t>chuyển</a:t>
            </a:r>
            <a:r>
              <a:rPr lang="en-US" sz="1600" dirty="0" smtClean="0"/>
              <a:t> </a:t>
            </a:r>
            <a:r>
              <a:rPr lang="en-US" sz="1600" dirty="0" err="1" smtClean="0"/>
              <a:t>vùng</a:t>
            </a:r>
            <a:r>
              <a:rPr lang="en-US" sz="1600" dirty="0" smtClean="0"/>
              <a:t> </a:t>
            </a:r>
            <a:r>
              <a:rPr lang="en-US" sz="1600" dirty="0" err="1" smtClean="0"/>
              <a:t>xuống</a:t>
            </a:r>
            <a:r>
              <a:rPr lang="en-US" sz="1600" dirty="0" smtClean="0"/>
              <a:t> </a:t>
            </a:r>
            <a:r>
              <a:rPr lang="en-US" sz="1600" dirty="0" err="1" smtClean="0"/>
              <a:t>dưới</a:t>
            </a:r>
            <a:r>
              <a:rPr lang="en-US" sz="1600" dirty="0"/>
              <a:t> </a:t>
            </a:r>
            <a:r>
              <a:rPr lang="en-US" sz="1600" dirty="0" smtClean="0"/>
              <a:t>(so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 smtClean="0"/>
              <a:t>vùng</a:t>
            </a:r>
            <a:r>
              <a:rPr lang="en-US" sz="1600" dirty="0" smtClean="0"/>
              <a:t> </a:t>
            </a:r>
            <a:r>
              <a:rPr lang="en-US" sz="1600" dirty="0" err="1" smtClean="0"/>
              <a:t>bên</a:t>
            </a:r>
            <a:r>
              <a:rPr lang="en-US" sz="1600" dirty="0" smtClean="0"/>
              <a:t> </a:t>
            </a:r>
            <a:r>
              <a:rPr lang="en-US" sz="1600" dirty="0" err="1" smtClean="0"/>
              <a:t>trên</a:t>
            </a:r>
            <a:r>
              <a:rPr lang="en-US" sz="1600" dirty="0" smtClean="0"/>
              <a:t> </a:t>
            </a:r>
            <a:r>
              <a:rPr lang="en-US" sz="1600" dirty="0" err="1" smtClean="0"/>
              <a:t>nó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Left: </a:t>
            </a:r>
            <a:r>
              <a:rPr lang="en-US" sz="1600" dirty="0" err="1" smtClean="0"/>
              <a:t>dịch</a:t>
            </a:r>
            <a:r>
              <a:rPr lang="en-US" sz="1600" dirty="0" smtClean="0"/>
              <a:t> </a:t>
            </a:r>
            <a:r>
              <a:rPr lang="en-US" sz="1600" dirty="0" err="1" smtClean="0"/>
              <a:t>chuyển</a:t>
            </a:r>
            <a:r>
              <a:rPr lang="en-US" sz="1600" dirty="0" smtClean="0"/>
              <a:t> </a:t>
            </a:r>
            <a:r>
              <a:rPr lang="en-US" sz="1600" dirty="0" err="1" smtClean="0"/>
              <a:t>vùng</a:t>
            </a:r>
            <a:r>
              <a:rPr lang="en-US" sz="1600" dirty="0" smtClean="0"/>
              <a:t> sang </a:t>
            </a:r>
            <a:r>
              <a:rPr lang="en-US" sz="1600" dirty="0" err="1" smtClean="0"/>
              <a:t>bên</a:t>
            </a:r>
            <a:r>
              <a:rPr lang="en-US" sz="1600" dirty="0" smtClean="0"/>
              <a:t> </a:t>
            </a:r>
            <a:r>
              <a:rPr lang="en-US" sz="1600" dirty="0" err="1" smtClean="0"/>
              <a:t>trái</a:t>
            </a:r>
            <a:endParaRPr lang="en-US" sz="1600" dirty="0" smtClean="0"/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Right: </a:t>
            </a:r>
            <a:r>
              <a:rPr lang="en-US" sz="1600" dirty="0" err="1" smtClean="0"/>
              <a:t>dịch</a:t>
            </a:r>
            <a:r>
              <a:rPr lang="en-US" sz="1600" dirty="0" smtClean="0"/>
              <a:t> </a:t>
            </a:r>
            <a:r>
              <a:rPr lang="en-US" sz="1600" dirty="0" err="1" smtClean="0"/>
              <a:t>chuyển</a:t>
            </a:r>
            <a:r>
              <a:rPr lang="en-US" sz="1600" dirty="0" smtClean="0"/>
              <a:t> </a:t>
            </a:r>
            <a:r>
              <a:rPr lang="en-US" sz="1600" dirty="0" err="1" smtClean="0"/>
              <a:t>vùng</a:t>
            </a:r>
            <a:r>
              <a:rPr lang="en-US" sz="1600" dirty="0" smtClean="0"/>
              <a:t> </a:t>
            </a:r>
            <a:r>
              <a:rPr lang="en-US" sz="1600" dirty="0" err="1" smtClean="0"/>
              <a:t>cách</a:t>
            </a:r>
            <a:r>
              <a:rPr lang="en-US" sz="1600" dirty="0" smtClean="0"/>
              <a:t> </a:t>
            </a:r>
            <a:r>
              <a:rPr lang="en-US" sz="1600" dirty="0" err="1" smtClean="0"/>
              <a:t>xa</a:t>
            </a:r>
            <a:r>
              <a:rPr lang="en-US" sz="1600" dirty="0" smtClean="0"/>
              <a:t> </a:t>
            </a:r>
            <a:r>
              <a:rPr lang="en-US" sz="1600" dirty="0" err="1" smtClean="0"/>
              <a:t>vùng</a:t>
            </a:r>
            <a:r>
              <a:rPr lang="en-US" sz="1600" dirty="0" smtClean="0"/>
              <a:t> </a:t>
            </a:r>
            <a:r>
              <a:rPr lang="en-US" sz="1600" dirty="0" err="1" smtClean="0"/>
              <a:t>bên</a:t>
            </a:r>
            <a:r>
              <a:rPr lang="en-US" sz="1600" dirty="0" smtClean="0"/>
              <a:t> </a:t>
            </a:r>
            <a:r>
              <a:rPr lang="en-US" sz="1600" dirty="0" err="1" smtClean="0"/>
              <a:t>phải</a:t>
            </a:r>
            <a:endParaRPr lang="en-US" sz="1600" dirty="0" smtClean="0"/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Bottom: </a:t>
            </a:r>
            <a:r>
              <a:rPr lang="en-US" sz="1600" dirty="0" err="1" smtClean="0"/>
              <a:t>dịch</a:t>
            </a:r>
            <a:r>
              <a:rPr lang="en-US" sz="1600" dirty="0" smtClean="0"/>
              <a:t> </a:t>
            </a:r>
            <a:r>
              <a:rPr lang="en-US" sz="1600" dirty="0" err="1" smtClean="0"/>
              <a:t>chuyển</a:t>
            </a:r>
            <a:r>
              <a:rPr lang="en-US" sz="1600" dirty="0" smtClean="0"/>
              <a:t> </a:t>
            </a:r>
            <a:r>
              <a:rPr lang="en-US" sz="1600" dirty="0" err="1" smtClean="0"/>
              <a:t>vùng</a:t>
            </a:r>
            <a:r>
              <a:rPr lang="en-US" sz="1600" dirty="0" smtClean="0"/>
              <a:t> </a:t>
            </a:r>
            <a:r>
              <a:rPr lang="en-US" sz="1600" dirty="0" err="1" smtClean="0"/>
              <a:t>cách</a:t>
            </a:r>
            <a:r>
              <a:rPr lang="en-US" sz="1600" dirty="0" smtClean="0"/>
              <a:t> </a:t>
            </a:r>
            <a:r>
              <a:rPr lang="en-US" sz="1600" dirty="0" err="1" smtClean="0"/>
              <a:t>xa</a:t>
            </a:r>
            <a:r>
              <a:rPr lang="en-US" sz="1600" dirty="0" smtClean="0"/>
              <a:t> </a:t>
            </a:r>
            <a:r>
              <a:rPr lang="en-US" sz="1600" dirty="0" err="1" smtClean="0"/>
              <a:t>vùng</a:t>
            </a:r>
            <a:r>
              <a:rPr lang="en-US" sz="1600" dirty="0" smtClean="0"/>
              <a:t> </a:t>
            </a:r>
            <a:r>
              <a:rPr lang="en-US" sz="1600" dirty="0" err="1" smtClean="0"/>
              <a:t>bên</a:t>
            </a:r>
            <a:r>
              <a:rPr lang="en-US" sz="1600" dirty="0" smtClean="0"/>
              <a:t> </a:t>
            </a:r>
            <a:r>
              <a:rPr lang="en-US" sz="1600" dirty="0" err="1" smtClean="0"/>
              <a:t>dưới</a:t>
            </a:r>
            <a:endParaRPr lang="en-US" sz="1600" dirty="0"/>
          </a:p>
          <a:p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xác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relative </a:t>
            </a:r>
            <a:r>
              <a:rPr lang="en-US" sz="2000" dirty="0" err="1" smtClean="0"/>
              <a:t>thì</a:t>
            </a:r>
            <a:r>
              <a:rPr lang="en-US" sz="2000" dirty="0" smtClean="0"/>
              <a:t> </a:t>
            </a:r>
            <a:r>
              <a:rPr lang="en-US" sz="2000" dirty="0" err="1" smtClean="0"/>
              <a:t>nó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coi</a:t>
            </a:r>
            <a:r>
              <a:rPr lang="en-US" sz="2000" dirty="0" smtClean="0"/>
              <a:t> </a:t>
            </a:r>
            <a:r>
              <a:rPr lang="en-US" sz="2000" dirty="0" err="1" smtClean="0"/>
              <a:t>như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cha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2" descr="CSS Positioning: Rela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96" y="850106"/>
            <a:ext cx="2952000" cy="300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35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Position: Absolute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06" y="850106"/>
            <a:ext cx="5362174" cy="3744517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absolute</a:t>
            </a:r>
            <a:r>
              <a:rPr lang="en-US" sz="2000" dirty="0" smtClean="0"/>
              <a:t> </a:t>
            </a:r>
            <a:r>
              <a:rPr lang="en-US" sz="2000" dirty="0" err="1" smtClean="0"/>
              <a:t>thì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đưa</a:t>
            </a:r>
            <a:r>
              <a:rPr lang="en-US" sz="2000" dirty="0" smtClean="0"/>
              <a:t> </a:t>
            </a:r>
            <a:r>
              <a:rPr lang="en-US" sz="2000" dirty="0" err="1" smtClean="0"/>
              <a:t>về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góc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tọa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độ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trên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cùng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bên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trái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hoặc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cha (</a:t>
            </a:r>
            <a:r>
              <a:rPr lang="en-US" sz="2000" dirty="0" err="1" smtClean="0"/>
              <a:t>nếu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vùng</a:t>
            </a:r>
            <a:r>
              <a:rPr lang="en-US" sz="2000" dirty="0" smtClean="0">
                <a:solidFill>
                  <a:srgbClr val="FF0000"/>
                </a:solidFill>
              </a:rPr>
              <a:t> cha </a:t>
            </a:r>
            <a:r>
              <a:rPr lang="en-US" sz="2000" dirty="0" err="1" smtClean="0">
                <a:solidFill>
                  <a:srgbClr val="FF0000"/>
                </a:solidFill>
              </a:rPr>
              <a:t>chứa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nó</a:t>
            </a:r>
            <a:r>
              <a:rPr lang="en-US" sz="2000" dirty="0" smtClean="0"/>
              <a:t>)</a:t>
            </a:r>
          </a:p>
          <a:p>
            <a:r>
              <a:rPr lang="en-US" sz="2000" dirty="0" err="1" smtClean="0">
                <a:solidFill>
                  <a:srgbClr val="FF0000"/>
                </a:solidFill>
              </a:rPr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xác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định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là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vùng</a:t>
            </a:r>
            <a:r>
              <a:rPr lang="en-US" sz="2000" dirty="0" smtClean="0">
                <a:solidFill>
                  <a:srgbClr val="FF0000"/>
                </a:solidFill>
              </a:rPr>
              <a:t> con </a:t>
            </a:r>
            <a:r>
              <a:rPr lang="en-US" sz="2000" dirty="0" err="1" smtClean="0">
                <a:solidFill>
                  <a:srgbClr val="FF0000"/>
                </a:solidFill>
              </a:rPr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position:relative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rgbClr val="FF0000"/>
                </a:solidFill>
              </a:rPr>
              <a:t>Sử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dụng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được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thuộc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tính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định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vị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dịch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chuyển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vị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trí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endParaRPr lang="en-US" sz="2000" dirty="0" smtClean="0"/>
          </a:p>
          <a:p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absolute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chồng</a:t>
            </a:r>
            <a:r>
              <a:rPr lang="en-US" sz="2000" dirty="0" smtClean="0"/>
              <a:t> </a:t>
            </a:r>
            <a:r>
              <a:rPr lang="en-US" sz="2000" dirty="0" err="1" smtClean="0"/>
              <a:t>lấn</a:t>
            </a:r>
            <a:r>
              <a:rPr lang="en-US" sz="2000" dirty="0" smtClean="0"/>
              <a:t> </a:t>
            </a:r>
            <a:r>
              <a:rPr lang="en-US" sz="2000" dirty="0" err="1" smtClean="0"/>
              <a:t>lên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r>
              <a:rPr lang="en-US" sz="2000" dirty="0" smtClean="0"/>
              <a:t> </a:t>
            </a:r>
            <a:r>
              <a:rPr lang="en-US" sz="2000" dirty="0" err="1" smtClean="0"/>
              <a:t>nếu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vị</a:t>
            </a:r>
            <a:r>
              <a:rPr lang="en-US" sz="2000" dirty="0" smtClean="0"/>
              <a:t> </a:t>
            </a:r>
            <a:r>
              <a:rPr lang="en-US" sz="2000" dirty="0" err="1" smtClean="0"/>
              <a:t>giao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r>
              <a:rPr lang="en-US" sz="2000" dirty="0" smtClean="0"/>
              <a:t>;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 descr="CSS Positioning: Absol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15" y="1001485"/>
            <a:ext cx="3298328" cy="341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1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Position: Fixed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05" y="902886"/>
            <a:ext cx="8622507" cy="3306257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Cố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định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ở </a:t>
            </a:r>
            <a:r>
              <a:rPr lang="en-US" sz="2000" dirty="0" err="1" smtClean="0"/>
              <a:t>vị</a:t>
            </a:r>
            <a:r>
              <a:rPr lang="en-US" sz="2000" dirty="0" smtClean="0"/>
              <a:t> </a:t>
            </a:r>
            <a:r>
              <a:rPr lang="en-US" sz="2000" dirty="0" err="1" smtClean="0"/>
              <a:t>trí</a:t>
            </a:r>
            <a:r>
              <a:rPr lang="en-US" sz="2000" dirty="0" smtClean="0"/>
              <a:t> </a:t>
            </a:r>
            <a:r>
              <a:rPr lang="en-US" sz="2000" dirty="0" err="1" smtClean="0"/>
              <a:t>nào</a:t>
            </a:r>
            <a:r>
              <a:rPr lang="en-US" sz="2000" dirty="0" smtClean="0"/>
              <a:t> </a:t>
            </a:r>
            <a:r>
              <a:rPr lang="en-US" sz="2000" dirty="0" err="1" smtClean="0"/>
              <a:t>đó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trang</a:t>
            </a:r>
            <a:r>
              <a:rPr lang="en-US" sz="2000" dirty="0" smtClean="0"/>
              <a:t>/Layout – </a:t>
            </a:r>
            <a:r>
              <a:rPr lang="en-US" sz="2000" dirty="0" err="1" smtClean="0"/>
              <a:t>Kể</a:t>
            </a:r>
            <a:r>
              <a:rPr lang="en-US" sz="2000" dirty="0" smtClean="0"/>
              <a:t> </a:t>
            </a:r>
            <a:r>
              <a:rPr lang="en-US" sz="2000" dirty="0" err="1" smtClean="0"/>
              <a:t>cả</a:t>
            </a:r>
            <a:r>
              <a:rPr lang="en-US" sz="2000" dirty="0" smtClean="0"/>
              <a:t> </a:t>
            </a:r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thanh</a:t>
            </a:r>
            <a:r>
              <a:rPr lang="en-US" sz="2000" dirty="0" smtClean="0"/>
              <a:t> </a:t>
            </a:r>
            <a:r>
              <a:rPr lang="en-US" sz="2000" dirty="0" err="1" smtClean="0"/>
              <a:t>cuộn</a:t>
            </a:r>
            <a:r>
              <a:rPr lang="en-US" sz="2000" dirty="0" smtClean="0"/>
              <a:t> </a:t>
            </a:r>
            <a:r>
              <a:rPr lang="en-US" sz="2000" dirty="0" err="1" smtClean="0"/>
              <a:t>kéo</a:t>
            </a:r>
            <a:r>
              <a:rPr lang="en-US" sz="2000" dirty="0" smtClean="0"/>
              <a:t> </a:t>
            </a:r>
            <a:r>
              <a:rPr lang="en-US" sz="2000" dirty="0" err="1" smtClean="0"/>
              <a:t>xuống</a:t>
            </a:r>
            <a:r>
              <a:rPr lang="en-US" sz="2000" dirty="0" smtClean="0"/>
              <a:t>;</a:t>
            </a:r>
          </a:p>
          <a:p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này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/>
              <a:t> </a:t>
            </a:r>
            <a:r>
              <a:rPr lang="en-US" sz="2000" dirty="0" err="1" smtClean="0"/>
              <a:t>thì</a:t>
            </a:r>
            <a:r>
              <a:rPr lang="en-US" sz="2000" dirty="0" smtClean="0"/>
              <a:t> </a:t>
            </a:r>
            <a:r>
              <a:rPr lang="en-US" sz="2000" dirty="0" err="1" smtClean="0"/>
              <a:t>đồng</a:t>
            </a:r>
            <a:r>
              <a:rPr lang="en-US" sz="2000" dirty="0" smtClean="0"/>
              <a:t> </a:t>
            </a:r>
            <a:r>
              <a:rPr lang="en-US" sz="2000" dirty="0" err="1" smtClean="0"/>
              <a:t>nghĩa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việc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nó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đang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có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mối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quan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hệ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vị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trí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với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trình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duyệt</a:t>
            </a:r>
            <a:r>
              <a:rPr lang="en-US" sz="2000" dirty="0" smtClean="0">
                <a:solidFill>
                  <a:srgbClr val="FF0000"/>
                </a:solidFill>
              </a:rPr>
              <a:t> (browser)</a:t>
            </a:r>
          </a:p>
          <a:p>
            <a:r>
              <a:rPr lang="en-US" sz="2000" b="1" dirty="0" err="1" smtClean="0">
                <a:solidFill>
                  <a:srgbClr val="00B050"/>
                </a:solidFill>
              </a:rPr>
              <a:t>Không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ảnh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hưởng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tới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vị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trí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của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các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phần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tử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khác</a:t>
            </a:r>
            <a:r>
              <a:rPr lang="en-US" sz="2000" b="1" dirty="0" smtClean="0">
                <a:solidFill>
                  <a:srgbClr val="00B050"/>
                </a:solidFill>
              </a:rPr>
              <a:t> (</a:t>
            </a:r>
            <a:r>
              <a:rPr lang="en-US" sz="2000" b="1" dirty="0" err="1" smtClean="0">
                <a:solidFill>
                  <a:srgbClr val="00B050"/>
                </a:solidFill>
              </a:rPr>
              <a:t>Nhưng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có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thể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bị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chồng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lấn</a:t>
            </a:r>
            <a:r>
              <a:rPr lang="en-US" sz="2000" b="1" dirty="0" smtClean="0">
                <a:solidFill>
                  <a:srgbClr val="00B050"/>
                </a:solidFill>
              </a:rPr>
              <a:t> – </a:t>
            </a:r>
            <a:r>
              <a:rPr lang="en-US" sz="2000" b="1" dirty="0" err="1" smtClean="0">
                <a:solidFill>
                  <a:srgbClr val="00B050"/>
                </a:solidFill>
              </a:rPr>
              <a:t>Nếu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cùng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tạo</a:t>
            </a:r>
            <a:r>
              <a:rPr lang="en-US" sz="2000" b="1" dirty="0" smtClean="0">
                <a:solidFill>
                  <a:srgbClr val="00B050"/>
                </a:solidFill>
              </a:rPr>
              <a:t> </a:t>
            </a:r>
            <a:r>
              <a:rPr lang="en-US" sz="2000" b="1" dirty="0" err="1" smtClean="0">
                <a:solidFill>
                  <a:srgbClr val="00B050"/>
                </a:solidFill>
              </a:rPr>
              <a:t>độ</a:t>
            </a:r>
            <a:r>
              <a:rPr lang="en-US" sz="2000" b="1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vị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rgbClr val="FF0000"/>
                </a:solidFill>
              </a:rPr>
              <a:t>top, left, right </a:t>
            </a:r>
            <a:r>
              <a:rPr lang="en-US" sz="2000" dirty="0" err="1" smtClean="0">
                <a:solidFill>
                  <a:srgbClr val="FF0000"/>
                </a:solidFill>
              </a:rPr>
              <a:t>và</a:t>
            </a:r>
            <a:r>
              <a:rPr lang="en-US" sz="2000" dirty="0" smtClean="0">
                <a:solidFill>
                  <a:srgbClr val="FF0000"/>
                </a:solidFill>
              </a:rPr>
              <a:t> bottom </a:t>
            </a:r>
            <a:r>
              <a:rPr lang="en-US" sz="2000" dirty="0" err="1" smtClean="0">
                <a:solidFill>
                  <a:srgbClr val="FF0000"/>
                </a:solidFill>
              </a:rPr>
              <a:t>để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dịch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chuyển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vị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trí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trường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thường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dùng</a:t>
            </a:r>
            <a:r>
              <a:rPr lang="en-US" sz="2000" dirty="0" smtClean="0"/>
              <a:t>: Menu, </a:t>
            </a:r>
            <a:r>
              <a:rPr lang="en-US" sz="2000" dirty="0" err="1" smtClean="0"/>
              <a:t>Các</a:t>
            </a:r>
            <a:r>
              <a:rPr lang="en-US" sz="2000" dirty="0" smtClean="0"/>
              <a:t> Button Media connect, Messenger chat,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quảng</a:t>
            </a:r>
            <a:r>
              <a:rPr lang="en-US" sz="2000" dirty="0" smtClean="0"/>
              <a:t> </a:t>
            </a:r>
            <a:r>
              <a:rPr lang="en-US" sz="2000" dirty="0" err="1" smtClean="0"/>
              <a:t>cáo</a:t>
            </a:r>
            <a:r>
              <a:rPr lang="en-US" sz="2000" dirty="0" smtClean="0"/>
              <a:t>, …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6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6" y="1114369"/>
            <a:ext cx="3526090" cy="278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41570" y="722786"/>
            <a:ext cx="54614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Static: </a:t>
            </a:r>
            <a:r>
              <a:rPr lang="vi-VN" sz="2000" dirty="0">
                <a:solidFill>
                  <a:prstClr val="black"/>
                </a:solidFill>
              </a:rPr>
              <a:t>giá trị mặc định của </a:t>
            </a:r>
            <a:r>
              <a:rPr lang="en-US" sz="2000" dirty="0" err="1">
                <a:solidFill>
                  <a:prstClr val="black"/>
                </a:solidFill>
              </a:rPr>
              <a:t>trang</a:t>
            </a:r>
            <a:r>
              <a:rPr lang="en-US" sz="2000" dirty="0">
                <a:solidFill>
                  <a:prstClr val="black"/>
                </a:solidFill>
              </a:rPr>
              <a:t> html, </a:t>
            </a:r>
            <a:r>
              <a:rPr lang="en-US" sz="2000" b="1" dirty="0" err="1">
                <a:solidFill>
                  <a:srgbClr val="002060"/>
                </a:solidFill>
              </a:rPr>
              <a:t>không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b="1" dirty="0" err="1">
                <a:solidFill>
                  <a:srgbClr val="002060"/>
                </a:solidFill>
              </a:rPr>
              <a:t>có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b="1" dirty="0" err="1">
                <a:solidFill>
                  <a:srgbClr val="002060"/>
                </a:solidFill>
              </a:rPr>
              <a:t>các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b="1" dirty="0" err="1">
                <a:solidFill>
                  <a:srgbClr val="002060"/>
                </a:solidFill>
              </a:rPr>
              <a:t>thuộc</a:t>
            </a:r>
            <a:r>
              <a:rPr lang="en-US" sz="2000" b="1" dirty="0">
                <a:solidFill>
                  <a:srgbClr val="002060"/>
                </a:solidFill>
              </a:rPr>
              <a:t> </a:t>
            </a:r>
            <a:r>
              <a:rPr lang="en-US" sz="2000" b="1" dirty="0" err="1">
                <a:solidFill>
                  <a:srgbClr val="002060"/>
                </a:solidFill>
              </a:rPr>
              <a:t>tính</a:t>
            </a:r>
            <a:r>
              <a:rPr lang="en-US" sz="2000" b="1" dirty="0">
                <a:solidFill>
                  <a:srgbClr val="002060"/>
                </a:solidFill>
              </a:rPr>
              <a:t> top, bottom, left hay right </a:t>
            </a:r>
            <a:r>
              <a:rPr lang="en-US" sz="2000" dirty="0">
                <a:solidFill>
                  <a:prstClr val="black"/>
                </a:solidFill>
              </a:rPr>
              <a:t>(</a:t>
            </a:r>
            <a:r>
              <a:rPr lang="vi-VN" sz="2000" dirty="0">
                <a:solidFill>
                  <a:prstClr val="black"/>
                </a:solidFill>
              </a:rPr>
              <a:t>Hiển thị tuần tự, từ trái sang phải, từ trên xuống dưới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F</a:t>
            </a:r>
            <a:r>
              <a:rPr lang="vi-VN" sz="2000" b="1" dirty="0">
                <a:solidFill>
                  <a:srgbClr val="C00000"/>
                </a:solidFill>
              </a:rPr>
              <a:t>ixed</a:t>
            </a:r>
            <a:r>
              <a:rPr lang="en-US" sz="2000" b="1" dirty="0">
                <a:solidFill>
                  <a:srgbClr val="C00000"/>
                </a:solidFill>
              </a:rPr>
              <a:t>: </a:t>
            </a:r>
            <a:r>
              <a:rPr lang="vi-VN" sz="2000" dirty="0">
                <a:solidFill>
                  <a:prstClr val="black"/>
                </a:solidFill>
              </a:rPr>
              <a:t>cố định vị trí của một yếu tố theo màn hình,nó không di chuyển khi chúng ta cuộn chuột</a:t>
            </a: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Relative: </a:t>
            </a:r>
            <a:r>
              <a:rPr lang="vi-VN" sz="2000" dirty="0">
                <a:solidFill>
                  <a:prstClr val="black"/>
                </a:solidFill>
              </a:rPr>
              <a:t>Tương tự như static, nhưng có thể </a:t>
            </a:r>
            <a:r>
              <a:rPr lang="vi-VN" sz="2000" b="1" dirty="0">
                <a:solidFill>
                  <a:srgbClr val="002060"/>
                </a:solidFill>
              </a:rPr>
              <a:t>sử dụng những thuộc tính left, top, right, bottom </a:t>
            </a:r>
            <a:r>
              <a:rPr lang="vi-VN" sz="2000" dirty="0">
                <a:solidFill>
                  <a:prstClr val="black"/>
                </a:solidFill>
              </a:rPr>
              <a:t>để định vị</a:t>
            </a:r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Absolute: </a:t>
            </a:r>
            <a:r>
              <a:rPr lang="vi-VN" sz="2000" dirty="0">
                <a:solidFill>
                  <a:prstClr val="black"/>
                </a:solidFill>
              </a:rPr>
              <a:t>Có thể sử dụng những thuộc left, top, right, bottom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vi-VN" sz="2000" b="1" dirty="0">
                <a:solidFill>
                  <a:srgbClr val="002060"/>
                </a:solidFill>
              </a:rPr>
              <a:t>để định vị trí tương đối của thẻ so với một đối tượng</a:t>
            </a:r>
            <a:r>
              <a:rPr lang="vi-VN" sz="2000" b="1" dirty="0">
                <a:solidFill>
                  <a:srgbClr val="C00000"/>
                </a:solidFill>
              </a:rPr>
              <a:t> </a:t>
            </a:r>
            <a:r>
              <a:rPr lang="vi-VN" sz="2000" b="1" dirty="0" smtClean="0">
                <a:solidFill>
                  <a:srgbClr val="00B050"/>
                </a:solidFill>
              </a:rPr>
              <a:t>chứa</a:t>
            </a:r>
            <a:r>
              <a:rPr lang="en-US" sz="2000" b="1" dirty="0" smtClean="0">
                <a:solidFill>
                  <a:srgbClr val="00B050"/>
                </a:solidFill>
              </a:rPr>
              <a:t> (Cha)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48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- </a:t>
            </a:r>
            <a:r>
              <a:rPr lang="en-US" dirty="0" err="1" smtClean="0"/>
              <a:t>Chú</a:t>
            </a:r>
            <a:r>
              <a:rPr lang="en-US" dirty="0" smtClean="0"/>
              <a:t> 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05" y="1553029"/>
            <a:ext cx="8622507" cy="3041594"/>
          </a:xfrm>
        </p:spPr>
        <p:txBody>
          <a:bodyPr/>
          <a:lstStyle/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cùng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lúc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Left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và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right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left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sẽ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có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hiệu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lực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direction:ltr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err="1" smtClean="0"/>
              <a:t>mặc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), </a:t>
            </a:r>
            <a:r>
              <a:rPr lang="en-US" dirty="0" smtClean="0">
                <a:solidFill>
                  <a:srgbClr val="00B050"/>
                </a:solidFill>
              </a:rPr>
              <a:t>right </a:t>
            </a:r>
            <a:r>
              <a:rPr lang="en-US" dirty="0" err="1" smtClean="0">
                <a:solidFill>
                  <a:srgbClr val="00B050"/>
                </a:solidFill>
              </a:rPr>
              <a:t>sẽ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có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hiệu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lực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nếu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direction:rtl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cùng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lúc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top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và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bottom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top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sẽ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có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hiệu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lực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09e-BM/DT/FSOFT - ©FPT SOFTWARE – Fresher Academy - Internal Use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4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Internal_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Template_Internal_Course</Template>
  <TotalTime>2040</TotalTime>
  <Words>5959</Words>
  <Application>Microsoft Office PowerPoint</Application>
  <PresentationFormat>On-screen Show (16:9)</PresentationFormat>
  <Paragraphs>718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Poppins</vt:lpstr>
      <vt:lpstr>Wingdings</vt:lpstr>
      <vt:lpstr>Template_Internal_Course</vt:lpstr>
      <vt:lpstr>Front-End Essentials</vt:lpstr>
      <vt:lpstr>CSS Position</vt:lpstr>
      <vt:lpstr>CSS Position</vt:lpstr>
      <vt:lpstr>Position: static</vt:lpstr>
      <vt:lpstr>Position: relative</vt:lpstr>
      <vt:lpstr>Position: Absolute</vt:lpstr>
      <vt:lpstr>Position: Fixed</vt:lpstr>
      <vt:lpstr>Sử dụng kết hợp</vt:lpstr>
      <vt:lpstr>Position - Chú ý</vt:lpstr>
      <vt:lpstr>Ví dụ</vt:lpstr>
      <vt:lpstr>Z-Index</vt:lpstr>
      <vt:lpstr>Exercise 1</vt:lpstr>
      <vt:lpstr>Exercise 2</vt:lpstr>
      <vt:lpstr>Exercise 3</vt:lpstr>
      <vt:lpstr>Front-End Essentials</vt:lpstr>
      <vt:lpstr>CSS 3 Animation</vt:lpstr>
      <vt:lpstr>CSS Animation</vt:lpstr>
      <vt:lpstr>CSS Animation</vt:lpstr>
      <vt:lpstr>CSS Transitions</vt:lpstr>
      <vt:lpstr>CSS Transitions – Ví dụ</vt:lpstr>
      <vt:lpstr>CSS transforms</vt:lpstr>
      <vt:lpstr>CSS Transform – translate</vt:lpstr>
      <vt:lpstr>CSS Transform – translate</vt:lpstr>
      <vt:lpstr>CSS Transform - scale</vt:lpstr>
      <vt:lpstr>CSS Transform - skew</vt:lpstr>
      <vt:lpstr>CSS Transform – skew (tt)</vt:lpstr>
      <vt:lpstr>CSS Transforms - rotate</vt:lpstr>
      <vt:lpstr>transform-origin </vt:lpstr>
      <vt:lpstr>Keyframes</vt:lpstr>
      <vt:lpstr>Các thuộc tính CSS3 Animation</vt:lpstr>
      <vt:lpstr>animation-direction</vt:lpstr>
      <vt:lpstr>animation-iteration-count</vt:lpstr>
      <vt:lpstr>Cách tiếp cận from - to</vt:lpstr>
      <vt:lpstr>PowerPoint Presentation</vt:lpstr>
      <vt:lpstr>Keyframes – tiếp cận %</vt:lpstr>
      <vt:lpstr>Case study Animation với hình ảnh</vt:lpstr>
      <vt:lpstr>Thay đổi ảnh khi hover vào Ảnh</vt:lpstr>
      <vt:lpstr>Một đối tượng khác overlay ảnh</vt:lpstr>
      <vt:lpstr>CSS code</vt:lpstr>
      <vt:lpstr>Case study</vt:lpstr>
      <vt:lpstr>Các trường hợp tương tự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 Duc Linh (FA.DN)</dc:creator>
  <cp:lastModifiedBy>Ho Duc Linh (FA.DN)</cp:lastModifiedBy>
  <cp:revision>943</cp:revision>
  <dcterms:created xsi:type="dcterms:W3CDTF">2015-08-31T01:44:46Z</dcterms:created>
  <dcterms:modified xsi:type="dcterms:W3CDTF">2021-01-26T02:17:52Z</dcterms:modified>
</cp:coreProperties>
</file>